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97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98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3709"/>
  </p:normalViewPr>
  <p:slideViewPr>
    <p:cSldViewPr snapToGrid="0" snapToObjects="1">
      <p:cViewPr varScale="1">
        <p:scale>
          <a:sx n="98" d="100"/>
          <a:sy n="98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F2A2-7026-5F4F-BC02-D88ED8AEB6C5}" type="datetimeFigureOut">
              <a:rPr lang="es-ES_tradnl" smtClean="0"/>
              <a:t>6/5/19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5D812-F86D-3A4C-9238-F512EFB7228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016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F2A2-7026-5F4F-BC02-D88ED8AEB6C5}" type="datetimeFigureOut">
              <a:rPr lang="es-ES_tradnl" smtClean="0"/>
              <a:t>6/5/19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5D812-F86D-3A4C-9238-F512EFB7228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4597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F2A2-7026-5F4F-BC02-D88ED8AEB6C5}" type="datetimeFigureOut">
              <a:rPr lang="es-ES_tradnl" smtClean="0"/>
              <a:t>6/5/19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5D812-F86D-3A4C-9238-F512EFB7228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0164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F2A2-7026-5F4F-BC02-D88ED8AEB6C5}" type="datetimeFigureOut">
              <a:rPr lang="es-ES_tradnl" smtClean="0"/>
              <a:t>6/5/19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5D812-F86D-3A4C-9238-F512EFB7228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17920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F2A2-7026-5F4F-BC02-D88ED8AEB6C5}" type="datetimeFigureOut">
              <a:rPr lang="es-ES_tradnl" smtClean="0"/>
              <a:t>6/5/19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5D812-F86D-3A4C-9238-F512EFB7228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60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F2A2-7026-5F4F-BC02-D88ED8AEB6C5}" type="datetimeFigureOut">
              <a:rPr lang="es-ES_tradnl" smtClean="0"/>
              <a:t>6/5/19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5D812-F86D-3A4C-9238-F512EFB7228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4706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F2A2-7026-5F4F-BC02-D88ED8AEB6C5}" type="datetimeFigureOut">
              <a:rPr lang="es-ES_tradnl" smtClean="0"/>
              <a:t>6/5/19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5D812-F86D-3A4C-9238-F512EFB7228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23093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F2A2-7026-5F4F-BC02-D88ED8AEB6C5}" type="datetimeFigureOut">
              <a:rPr lang="es-ES_tradnl" smtClean="0"/>
              <a:t>6/5/19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5D812-F86D-3A4C-9238-F512EFB7228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323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F2A2-7026-5F4F-BC02-D88ED8AEB6C5}" type="datetimeFigureOut">
              <a:rPr lang="es-ES_tradnl" smtClean="0"/>
              <a:t>6/5/19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5D812-F86D-3A4C-9238-F512EFB7228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74275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F2A2-7026-5F4F-BC02-D88ED8AEB6C5}" type="datetimeFigureOut">
              <a:rPr lang="es-ES_tradnl" smtClean="0"/>
              <a:t>6/5/19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5D812-F86D-3A4C-9238-F512EFB7228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318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F2A2-7026-5F4F-BC02-D88ED8AEB6C5}" type="datetimeFigureOut">
              <a:rPr lang="es-ES_tradnl" smtClean="0"/>
              <a:t>6/5/19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5D812-F86D-3A4C-9238-F512EFB7228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145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DF2A2-7026-5F4F-BC02-D88ED8AEB6C5}" type="datetimeFigureOut">
              <a:rPr lang="es-ES_tradnl" smtClean="0"/>
              <a:t>6/5/19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5D812-F86D-3A4C-9238-F512EFB7228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80481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1524000" y="1778696"/>
            <a:ext cx="9144000" cy="18233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Introducción</a:t>
            </a:r>
            <a:r>
              <a:rPr lang="es-ES" dirty="0">
                <a:solidFill>
                  <a:schemeClr val="bg1"/>
                </a:solidFill>
              </a:rPr>
              <a:t> a la programación de aceleradores gráficos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Curso de Introducción</a:t>
            </a:r>
            <a:r>
              <a:rPr lang="es-ES" dirty="0"/>
              <a:t> a la Programación de Altas Prestaciones</a:t>
            </a:r>
          </a:p>
          <a:p>
            <a:endParaRPr lang="es-ES" dirty="0"/>
          </a:p>
          <a:p>
            <a:r>
              <a:rPr lang="es-ES" dirty="0">
                <a:solidFill>
                  <a:schemeClr val="bg1">
                    <a:lumMod val="75000"/>
                  </a:schemeClr>
                </a:solidFill>
              </a:rPr>
              <a:t>Rocío </a:t>
            </a:r>
            <a:r>
              <a:rPr lang="es-ES" dirty="0" err="1">
                <a:solidFill>
                  <a:schemeClr val="bg1">
                    <a:lumMod val="75000"/>
                  </a:schemeClr>
                </a:solidFill>
              </a:rPr>
              <a:t>Carratalá</a:t>
            </a:r>
            <a:r>
              <a:rPr lang="es-ES" dirty="0">
                <a:solidFill>
                  <a:schemeClr val="bg1">
                    <a:lumMod val="75000"/>
                  </a:schemeClr>
                </a:solidFill>
              </a:rPr>
              <a:t>, Adrián Castelló, Sandra Catalán y Sergio </a:t>
            </a:r>
            <a:r>
              <a:rPr lang="es-ES" dirty="0" err="1">
                <a:solidFill>
                  <a:schemeClr val="bg1">
                    <a:lumMod val="75000"/>
                  </a:schemeClr>
                </a:solidFill>
              </a:rPr>
              <a:t>Iserte</a:t>
            </a:r>
            <a:endParaRPr lang="es-ES_tradnl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736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¿Cómo se ejecutan códigos en la GPU?</a:t>
            </a:r>
            <a:endParaRPr lang="es-ES_tradnl" dirty="0"/>
          </a:p>
        </p:txBody>
      </p:sp>
      <p:sp>
        <p:nvSpPr>
          <p:cNvPr id="7" name="Rectángulo redondeado 6"/>
          <p:cNvSpPr/>
          <p:nvPr/>
        </p:nvSpPr>
        <p:spPr>
          <a:xfrm>
            <a:off x="2019300" y="2755900"/>
            <a:ext cx="2146300" cy="195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800" dirty="0"/>
              <a:t>CPU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80078"/>
            <a:ext cx="4813234" cy="2707444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096000" y="4414618"/>
            <a:ext cx="710350" cy="672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6610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¿Cómo se ejecutan códigos en la GPU?</a:t>
            </a:r>
            <a:endParaRPr lang="es-ES_tradnl" dirty="0"/>
          </a:p>
        </p:txBody>
      </p:sp>
      <p:sp>
        <p:nvSpPr>
          <p:cNvPr id="7" name="Rectángulo redondeado 6"/>
          <p:cNvSpPr/>
          <p:nvPr/>
        </p:nvSpPr>
        <p:spPr>
          <a:xfrm>
            <a:off x="2019300" y="2755900"/>
            <a:ext cx="2146300" cy="195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800" dirty="0"/>
              <a:t>CPU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80078"/>
            <a:ext cx="4813234" cy="2707444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096000" y="4414618"/>
            <a:ext cx="710350" cy="672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CuadroTexto 1"/>
          <p:cNvSpPr txBox="1"/>
          <p:nvPr/>
        </p:nvSpPr>
        <p:spPr>
          <a:xfrm>
            <a:off x="2218460" y="2038628"/>
            <a:ext cx="174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</a:t>
            </a:r>
            <a:r>
              <a:rPr lang="es-ES" dirty="0" err="1"/>
              <a:t>ódigo</a:t>
            </a:r>
            <a:r>
              <a:rPr lang="es-ES" dirty="0"/>
              <a:t> para CPU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5316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¿Cómo se ejecutan códigos en la GPU?</a:t>
            </a:r>
            <a:endParaRPr lang="es-ES_tradnl" dirty="0"/>
          </a:p>
        </p:txBody>
      </p:sp>
      <p:sp>
        <p:nvSpPr>
          <p:cNvPr id="7" name="Rectángulo redondeado 6"/>
          <p:cNvSpPr/>
          <p:nvPr/>
        </p:nvSpPr>
        <p:spPr>
          <a:xfrm>
            <a:off x="2019300" y="2755900"/>
            <a:ext cx="2146300" cy="195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800" dirty="0"/>
              <a:t>CPU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80078"/>
            <a:ext cx="4813234" cy="2707444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096000" y="4414618"/>
            <a:ext cx="710350" cy="672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CuadroTexto 10"/>
          <p:cNvSpPr txBox="1"/>
          <p:nvPr/>
        </p:nvSpPr>
        <p:spPr>
          <a:xfrm>
            <a:off x="7468378" y="2038628"/>
            <a:ext cx="177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</a:t>
            </a:r>
            <a:r>
              <a:rPr lang="es-ES" dirty="0" err="1"/>
              <a:t>ódigo</a:t>
            </a:r>
            <a:r>
              <a:rPr lang="es-ES" dirty="0"/>
              <a:t> para GPU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97707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¿Cómo se ejecutan códigos en la GPU?</a:t>
            </a:r>
            <a:endParaRPr lang="es-ES_tradnl" dirty="0"/>
          </a:p>
        </p:txBody>
      </p:sp>
      <p:sp>
        <p:nvSpPr>
          <p:cNvPr id="7" name="Rectángulo redondeado 6"/>
          <p:cNvSpPr/>
          <p:nvPr/>
        </p:nvSpPr>
        <p:spPr>
          <a:xfrm>
            <a:off x="2019300" y="2755900"/>
            <a:ext cx="2146300" cy="195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800" dirty="0"/>
              <a:t>CPU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80078"/>
            <a:ext cx="4813234" cy="2707444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096000" y="4414618"/>
            <a:ext cx="710350" cy="672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Flecha derecha 2"/>
          <p:cNvSpPr/>
          <p:nvPr/>
        </p:nvSpPr>
        <p:spPr>
          <a:xfrm>
            <a:off x="4713890" y="3547241"/>
            <a:ext cx="1382110" cy="551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uadroTexto 9"/>
          <p:cNvSpPr txBox="1"/>
          <p:nvPr/>
        </p:nvSpPr>
        <p:spPr>
          <a:xfrm>
            <a:off x="4165600" y="2843350"/>
            <a:ext cx="249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Se copian datos a la GPU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32644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¿Cómo se ejecutan códigos en la GPU?</a:t>
            </a:r>
            <a:endParaRPr lang="es-ES_tradnl" dirty="0"/>
          </a:p>
        </p:txBody>
      </p:sp>
      <p:sp>
        <p:nvSpPr>
          <p:cNvPr id="7" name="Rectángulo redondeado 6"/>
          <p:cNvSpPr/>
          <p:nvPr/>
        </p:nvSpPr>
        <p:spPr>
          <a:xfrm>
            <a:off x="2019300" y="2755900"/>
            <a:ext cx="2146300" cy="195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800" dirty="0"/>
              <a:t>CPU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80078"/>
            <a:ext cx="4813234" cy="2707444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096000" y="4414618"/>
            <a:ext cx="710350" cy="672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Flecha derecha 2"/>
          <p:cNvSpPr/>
          <p:nvPr/>
        </p:nvSpPr>
        <p:spPr>
          <a:xfrm flipH="1">
            <a:off x="4555358" y="3537753"/>
            <a:ext cx="1150883" cy="551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uadroTexto 9"/>
          <p:cNvSpPr txBox="1"/>
          <p:nvPr/>
        </p:nvSpPr>
        <p:spPr>
          <a:xfrm>
            <a:off x="4165600" y="2843350"/>
            <a:ext cx="247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 copian datos a la CPU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94621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¿Cómo se ejecutan códigos en la GPU?</a:t>
            </a:r>
            <a:endParaRPr lang="es-ES_tradnl" dirty="0"/>
          </a:p>
        </p:txBody>
      </p:sp>
      <p:sp>
        <p:nvSpPr>
          <p:cNvPr id="7" name="Rectángulo redondeado 6"/>
          <p:cNvSpPr/>
          <p:nvPr/>
        </p:nvSpPr>
        <p:spPr>
          <a:xfrm>
            <a:off x="2019300" y="2755900"/>
            <a:ext cx="2146300" cy="195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800" dirty="0"/>
              <a:t>CPU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80078"/>
            <a:ext cx="4813234" cy="2707444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096000" y="4414618"/>
            <a:ext cx="710350" cy="672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CuadroTexto 1"/>
          <p:cNvSpPr txBox="1"/>
          <p:nvPr/>
        </p:nvSpPr>
        <p:spPr>
          <a:xfrm>
            <a:off x="2218460" y="2038628"/>
            <a:ext cx="174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</a:t>
            </a:r>
            <a:r>
              <a:rPr lang="es-ES" dirty="0" err="1"/>
              <a:t>ódigo</a:t>
            </a:r>
            <a:r>
              <a:rPr lang="es-ES" dirty="0"/>
              <a:t> para CPU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5363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121" y="1686911"/>
            <a:ext cx="5494320" cy="332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72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570766" y="671691"/>
            <a:ext cx="5247462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/>
              <a:t> __global__ </a:t>
            </a:r>
            <a:r>
              <a:rPr lang="es-ES_tradnl" sz="1200" dirty="0" err="1"/>
              <a:t>void</a:t>
            </a:r>
            <a:r>
              <a:rPr lang="es-ES_tradnl" sz="1200" dirty="0"/>
              <a:t> </a:t>
            </a:r>
            <a:r>
              <a:rPr lang="es-ES_tradnl" sz="1200" dirty="0" err="1"/>
              <a:t>saxpy</a:t>
            </a:r>
            <a:r>
              <a:rPr lang="es-ES_tradnl" sz="1200" dirty="0"/>
              <a:t>(</a:t>
            </a:r>
            <a:r>
              <a:rPr lang="es-ES_tradnl" sz="1200" dirty="0" err="1"/>
              <a:t>int</a:t>
            </a:r>
            <a:r>
              <a:rPr lang="es-ES_tradnl" sz="1200" dirty="0"/>
              <a:t> n, </a:t>
            </a:r>
            <a:r>
              <a:rPr lang="es-ES_tradnl" sz="1200" dirty="0" err="1"/>
              <a:t>float</a:t>
            </a:r>
            <a:r>
              <a:rPr lang="es-ES_tradnl" sz="1200" dirty="0"/>
              <a:t> a, </a:t>
            </a:r>
            <a:r>
              <a:rPr lang="es-ES_tradnl" sz="1200" dirty="0" err="1"/>
              <a:t>float</a:t>
            </a:r>
            <a:r>
              <a:rPr lang="es-ES_tradnl" sz="1200" dirty="0"/>
              <a:t> *x, </a:t>
            </a:r>
            <a:r>
              <a:rPr lang="es-ES_tradnl" sz="1200" dirty="0" err="1"/>
              <a:t>float</a:t>
            </a:r>
            <a:r>
              <a:rPr lang="es-ES_tradnl" sz="1200" dirty="0"/>
              <a:t> *y)</a:t>
            </a:r>
          </a:p>
          <a:p>
            <a:r>
              <a:rPr lang="es-ES_tradnl" sz="1200" dirty="0"/>
              <a:t> {  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int</a:t>
            </a:r>
            <a:r>
              <a:rPr lang="es-ES_tradnl" sz="1200" dirty="0"/>
              <a:t> i = </a:t>
            </a:r>
            <a:r>
              <a:rPr lang="es-ES_tradnl" sz="1200" dirty="0" err="1"/>
              <a:t>blockIdx.x</a:t>
            </a:r>
            <a:r>
              <a:rPr lang="es-ES_tradnl" sz="1200" dirty="0"/>
              <a:t>*</a:t>
            </a:r>
            <a:r>
              <a:rPr lang="es-ES_tradnl" sz="1200" dirty="0" err="1"/>
              <a:t>blockDim.x</a:t>
            </a:r>
            <a:r>
              <a:rPr lang="es-ES_tradnl" sz="1200" dirty="0"/>
              <a:t> + </a:t>
            </a:r>
            <a:r>
              <a:rPr lang="es-ES_tradnl" sz="1200" dirty="0" err="1"/>
              <a:t>threadIdx.x</a:t>
            </a:r>
            <a:r>
              <a:rPr lang="es-ES_tradnl" sz="1200" dirty="0"/>
              <a:t>;  </a:t>
            </a:r>
          </a:p>
          <a:p>
            <a:r>
              <a:rPr lang="es-ES_tradnl" sz="1200" dirty="0"/>
              <a:t>	 </a:t>
            </a:r>
            <a:r>
              <a:rPr lang="es-ES_tradnl" sz="1200" dirty="0" err="1"/>
              <a:t>if</a:t>
            </a:r>
            <a:r>
              <a:rPr lang="es-ES_tradnl" sz="1200" dirty="0"/>
              <a:t> (i &lt; n) y[i] = a*x[i] + y[i]; </a:t>
            </a:r>
          </a:p>
          <a:p>
            <a:r>
              <a:rPr lang="es-ES_tradnl" sz="1200" dirty="0"/>
              <a:t>} </a:t>
            </a:r>
          </a:p>
          <a:p>
            <a:r>
              <a:rPr lang="es-ES_tradnl" sz="1200" dirty="0" err="1"/>
              <a:t>int</a:t>
            </a:r>
            <a:r>
              <a:rPr lang="es-ES_tradnl" sz="1200" dirty="0"/>
              <a:t> </a:t>
            </a:r>
            <a:r>
              <a:rPr lang="es-ES_tradnl" sz="1200" dirty="0" err="1"/>
              <a:t>main</a:t>
            </a:r>
            <a:r>
              <a:rPr lang="es-ES_tradnl" sz="1200" dirty="0"/>
              <a:t>(</a:t>
            </a:r>
            <a:r>
              <a:rPr lang="es-ES_tradnl" sz="1200" dirty="0" err="1"/>
              <a:t>void</a:t>
            </a:r>
            <a:r>
              <a:rPr lang="es-ES_tradnl" sz="1200" dirty="0"/>
              <a:t>) </a:t>
            </a:r>
          </a:p>
          <a:p>
            <a:r>
              <a:rPr lang="es-ES_tradnl" sz="1200" dirty="0"/>
              <a:t>{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int</a:t>
            </a:r>
            <a:r>
              <a:rPr lang="es-ES_tradnl" sz="1200" dirty="0"/>
              <a:t> N = 1&lt;&lt;20;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float</a:t>
            </a:r>
            <a:r>
              <a:rPr lang="es-ES_tradnl" sz="1200" dirty="0"/>
              <a:t> *x, *y, *</a:t>
            </a:r>
            <a:r>
              <a:rPr lang="es-ES_tradnl" sz="1200" dirty="0" err="1"/>
              <a:t>d_x</a:t>
            </a:r>
            <a:r>
              <a:rPr lang="es-ES_tradnl" sz="1200" dirty="0"/>
              <a:t>, *</a:t>
            </a:r>
            <a:r>
              <a:rPr lang="es-ES_tradnl" sz="1200" dirty="0" err="1"/>
              <a:t>d_y</a:t>
            </a:r>
            <a:r>
              <a:rPr lang="es-ES_tradnl" sz="1200" dirty="0"/>
              <a:t>; </a:t>
            </a:r>
          </a:p>
          <a:p>
            <a:endParaRPr lang="es-ES_tradnl" sz="1200" dirty="0"/>
          </a:p>
          <a:p>
            <a:r>
              <a:rPr lang="es-ES_tradnl" sz="1200" dirty="0"/>
              <a:t>	x = (</a:t>
            </a:r>
            <a:r>
              <a:rPr lang="es-ES_tradnl" sz="1200" dirty="0" err="1"/>
              <a:t>float</a:t>
            </a:r>
            <a:r>
              <a:rPr lang="es-ES_tradnl" sz="1200" dirty="0"/>
              <a:t>*)</a:t>
            </a:r>
            <a:r>
              <a:rPr lang="es-ES_tradnl" sz="1200" dirty="0" err="1"/>
              <a:t>malloc</a:t>
            </a:r>
            <a:r>
              <a:rPr lang="es-ES_tradnl" sz="1200" dirty="0"/>
              <a:t>(N*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)); </a:t>
            </a:r>
          </a:p>
          <a:p>
            <a:r>
              <a:rPr lang="es-ES_tradnl" sz="1200" dirty="0"/>
              <a:t>	y = (</a:t>
            </a:r>
            <a:r>
              <a:rPr lang="es-ES_tradnl" sz="1200" dirty="0" err="1"/>
              <a:t>float</a:t>
            </a:r>
            <a:r>
              <a:rPr lang="es-ES_tradnl" sz="1200" dirty="0"/>
              <a:t>*)</a:t>
            </a:r>
            <a:r>
              <a:rPr lang="es-ES_tradnl" sz="1200" dirty="0" err="1"/>
              <a:t>malloc</a:t>
            </a:r>
            <a:r>
              <a:rPr lang="es-ES_tradnl" sz="1200" dirty="0"/>
              <a:t>(N*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));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cudaMalloc</a:t>
            </a:r>
            <a:r>
              <a:rPr lang="es-ES_tradnl" sz="1200" dirty="0"/>
              <a:t>(&amp;</a:t>
            </a:r>
            <a:r>
              <a:rPr lang="es-ES_tradnl" sz="1200" dirty="0" err="1"/>
              <a:t>d_x</a:t>
            </a:r>
            <a:r>
              <a:rPr lang="es-ES_tradnl" sz="1200" dirty="0"/>
              <a:t>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)); 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cudaMalloc</a:t>
            </a:r>
            <a:r>
              <a:rPr lang="es-ES_tradnl" sz="1200" dirty="0"/>
              <a:t>(&amp;</a:t>
            </a:r>
            <a:r>
              <a:rPr lang="es-ES_tradnl" sz="1200" dirty="0" err="1"/>
              <a:t>d_y</a:t>
            </a:r>
            <a:r>
              <a:rPr lang="es-ES_tradnl" sz="1200" dirty="0"/>
              <a:t>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for</a:t>
            </a:r>
            <a:r>
              <a:rPr lang="es-ES_tradnl" sz="1200" dirty="0"/>
              <a:t> (</a:t>
            </a:r>
            <a:r>
              <a:rPr lang="es-ES_tradnl" sz="1200" dirty="0" err="1"/>
              <a:t>int</a:t>
            </a:r>
            <a:r>
              <a:rPr lang="es-ES_tradnl" sz="1200" dirty="0"/>
              <a:t> i = 0; i &lt; N; i++) </a:t>
            </a:r>
          </a:p>
          <a:p>
            <a:r>
              <a:rPr lang="es-ES_tradnl" sz="1200" dirty="0"/>
              <a:t>		x[i] = 1.0f; y[i] = 2.0f;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cudaMemcpy</a:t>
            </a:r>
            <a:r>
              <a:rPr lang="es-ES_tradnl" sz="1200" dirty="0"/>
              <a:t>(</a:t>
            </a:r>
            <a:r>
              <a:rPr lang="es-ES_tradnl" sz="1200" dirty="0" err="1"/>
              <a:t>d_x</a:t>
            </a:r>
            <a:r>
              <a:rPr lang="es-ES_tradnl" sz="1200" dirty="0"/>
              <a:t>, x,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), </a:t>
            </a:r>
            <a:r>
              <a:rPr lang="es-ES_tradnl" sz="1200" dirty="0" err="1"/>
              <a:t>cudaMemcpyHostToDevice</a:t>
            </a:r>
            <a:r>
              <a:rPr lang="es-ES_tradnl" sz="1200" dirty="0"/>
              <a:t>);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cudaMemcpy</a:t>
            </a:r>
            <a:r>
              <a:rPr lang="es-ES_tradnl" sz="1200" dirty="0"/>
              <a:t>(</a:t>
            </a:r>
            <a:r>
              <a:rPr lang="es-ES_tradnl" sz="1200" dirty="0" err="1"/>
              <a:t>d_y</a:t>
            </a:r>
            <a:r>
              <a:rPr lang="es-ES_tradnl" sz="1200" dirty="0"/>
              <a:t>, y,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), </a:t>
            </a:r>
            <a:r>
              <a:rPr lang="es-ES_tradnl" sz="1200" dirty="0" err="1"/>
              <a:t>cudaMemcpyHostToDevice</a:t>
            </a:r>
            <a:r>
              <a:rPr lang="es-ES_tradnl" sz="1200" dirty="0"/>
              <a:t>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saxpy</a:t>
            </a:r>
            <a:r>
              <a:rPr lang="es-ES_tradnl" sz="1200" dirty="0"/>
              <a:t>&lt;&lt;&lt;(N+255)/256, 256&gt;&gt;&gt;(N, 2.0f, </a:t>
            </a:r>
            <a:r>
              <a:rPr lang="es-ES_tradnl" sz="1200" dirty="0" err="1"/>
              <a:t>d_x</a:t>
            </a:r>
            <a:r>
              <a:rPr lang="es-ES_tradnl" sz="1200" dirty="0"/>
              <a:t>, </a:t>
            </a:r>
            <a:r>
              <a:rPr lang="es-ES_tradnl" sz="1200" dirty="0" err="1"/>
              <a:t>d_y</a:t>
            </a:r>
            <a:r>
              <a:rPr lang="es-ES_tradnl" sz="1200" dirty="0"/>
              <a:t>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cudaMemcpy</a:t>
            </a:r>
            <a:r>
              <a:rPr lang="es-ES_tradnl" sz="1200" dirty="0"/>
              <a:t>(y, </a:t>
            </a:r>
            <a:r>
              <a:rPr lang="es-ES_tradnl" sz="1200" dirty="0" err="1"/>
              <a:t>d_y</a:t>
            </a:r>
            <a:r>
              <a:rPr lang="es-ES_tradnl" sz="1200" dirty="0"/>
              <a:t>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), </a:t>
            </a:r>
            <a:r>
              <a:rPr lang="es-ES_tradnl" sz="1200" dirty="0" err="1"/>
              <a:t>cudaMemcpyDeviceToHost</a:t>
            </a:r>
            <a:r>
              <a:rPr lang="es-ES_tradnl" sz="1200" dirty="0"/>
              <a:t>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float</a:t>
            </a:r>
            <a:r>
              <a:rPr lang="es-ES_tradnl" sz="1200" dirty="0"/>
              <a:t> </a:t>
            </a:r>
            <a:r>
              <a:rPr lang="es-ES_tradnl" sz="1200" dirty="0" err="1"/>
              <a:t>maxError</a:t>
            </a:r>
            <a:r>
              <a:rPr lang="es-ES_tradnl" sz="1200" dirty="0"/>
              <a:t> = 0.0f;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for</a:t>
            </a:r>
            <a:r>
              <a:rPr lang="es-ES_tradnl" sz="1200" dirty="0"/>
              <a:t> (</a:t>
            </a:r>
            <a:r>
              <a:rPr lang="es-ES_tradnl" sz="1200" dirty="0" err="1"/>
              <a:t>int</a:t>
            </a:r>
            <a:r>
              <a:rPr lang="es-ES_tradnl" sz="1200" dirty="0"/>
              <a:t> i = 0; i &lt; N; i++) </a:t>
            </a:r>
          </a:p>
          <a:p>
            <a:r>
              <a:rPr lang="es-ES_tradnl" sz="1200" dirty="0"/>
              <a:t>		</a:t>
            </a:r>
            <a:r>
              <a:rPr lang="es-ES_tradnl" sz="1200" dirty="0" err="1"/>
              <a:t>maxError</a:t>
            </a:r>
            <a:r>
              <a:rPr lang="es-ES_tradnl" sz="1200" dirty="0"/>
              <a:t> = </a:t>
            </a:r>
            <a:r>
              <a:rPr lang="es-ES_tradnl" sz="1200" dirty="0" err="1"/>
              <a:t>max</a:t>
            </a:r>
            <a:r>
              <a:rPr lang="es-ES_tradnl" sz="1200" dirty="0"/>
              <a:t>(</a:t>
            </a:r>
            <a:r>
              <a:rPr lang="es-ES_tradnl" sz="1200" dirty="0" err="1"/>
              <a:t>maxError</a:t>
            </a:r>
            <a:r>
              <a:rPr lang="es-ES_tradnl" sz="1200" dirty="0"/>
              <a:t>, </a:t>
            </a:r>
            <a:r>
              <a:rPr lang="es-ES_tradnl" sz="1200" dirty="0" err="1"/>
              <a:t>abs</a:t>
            </a:r>
            <a:r>
              <a:rPr lang="es-ES_tradnl" sz="1200" dirty="0"/>
              <a:t>(y[i]-4.0f));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printf</a:t>
            </a:r>
            <a:r>
              <a:rPr lang="es-ES_tradnl" sz="1200" dirty="0"/>
              <a:t>("Max error: %f\n", </a:t>
            </a:r>
            <a:r>
              <a:rPr lang="es-ES_tradnl" sz="1200" dirty="0" err="1"/>
              <a:t>maxError</a:t>
            </a:r>
            <a:r>
              <a:rPr lang="es-ES_tradnl" sz="1200" dirty="0"/>
              <a:t>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cudaFree</a:t>
            </a:r>
            <a:r>
              <a:rPr lang="es-ES_tradnl" sz="1200" dirty="0"/>
              <a:t>(</a:t>
            </a:r>
            <a:r>
              <a:rPr lang="es-ES_tradnl" sz="1200" dirty="0" err="1"/>
              <a:t>d_x</a:t>
            </a:r>
            <a:r>
              <a:rPr lang="es-ES_tradnl" sz="1200" dirty="0"/>
              <a:t>);  </a:t>
            </a:r>
            <a:r>
              <a:rPr lang="es-ES_tradnl" sz="1200" dirty="0" err="1"/>
              <a:t>cudaFree</a:t>
            </a:r>
            <a:r>
              <a:rPr lang="es-ES_tradnl" sz="1200" dirty="0"/>
              <a:t>(</a:t>
            </a:r>
            <a:r>
              <a:rPr lang="es-ES_tradnl" sz="1200" dirty="0" err="1"/>
              <a:t>d_y</a:t>
            </a:r>
            <a:r>
              <a:rPr lang="es-ES_tradnl" sz="1200" dirty="0"/>
              <a:t>);  </a:t>
            </a:r>
          </a:p>
          <a:p>
            <a:r>
              <a:rPr lang="es-ES_tradnl" sz="1200" dirty="0"/>
              <a:t>	free(x);  free(y); </a:t>
            </a:r>
          </a:p>
          <a:p>
            <a:r>
              <a:rPr lang="es-ES_tradnl" sz="1200" dirty="0"/>
              <a:t>}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24759" y="1292661"/>
            <a:ext cx="3357009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 err="1"/>
              <a:t>void</a:t>
            </a:r>
            <a:r>
              <a:rPr lang="es-ES_tradnl" sz="1200" dirty="0"/>
              <a:t> </a:t>
            </a:r>
            <a:r>
              <a:rPr lang="es-ES_tradnl" sz="1200" dirty="0" err="1"/>
              <a:t>saxpy</a:t>
            </a:r>
            <a:r>
              <a:rPr lang="es-ES_tradnl" sz="1200" dirty="0"/>
              <a:t>(</a:t>
            </a:r>
            <a:r>
              <a:rPr lang="es-ES_tradnl" sz="1200" dirty="0" err="1"/>
              <a:t>int</a:t>
            </a:r>
            <a:r>
              <a:rPr lang="es-ES_tradnl" sz="1200" dirty="0"/>
              <a:t> n, </a:t>
            </a:r>
            <a:r>
              <a:rPr lang="es-ES_tradnl" sz="1200" dirty="0" err="1"/>
              <a:t>float</a:t>
            </a:r>
            <a:r>
              <a:rPr lang="es-ES_tradnl" sz="1200" dirty="0"/>
              <a:t> a, </a:t>
            </a:r>
            <a:r>
              <a:rPr lang="es-ES_tradnl" sz="1200" dirty="0" err="1"/>
              <a:t>float</a:t>
            </a:r>
            <a:r>
              <a:rPr lang="es-ES_tradnl" sz="1200" dirty="0"/>
              <a:t> *x, </a:t>
            </a:r>
            <a:r>
              <a:rPr lang="es-ES_tradnl" sz="1200" dirty="0" err="1"/>
              <a:t>float</a:t>
            </a:r>
            <a:r>
              <a:rPr lang="es-ES_tradnl" sz="1200" dirty="0"/>
              <a:t> *y)</a:t>
            </a:r>
          </a:p>
          <a:p>
            <a:r>
              <a:rPr lang="es-ES_tradnl" sz="1200" dirty="0"/>
              <a:t> {   </a:t>
            </a:r>
          </a:p>
          <a:p>
            <a:pPr lvl="1"/>
            <a:r>
              <a:rPr lang="es-ES_tradnl" sz="1200" dirty="0" err="1"/>
              <a:t>for</a:t>
            </a:r>
            <a:r>
              <a:rPr lang="es-ES_tradnl" sz="1200" dirty="0"/>
              <a:t>(</a:t>
            </a:r>
            <a:r>
              <a:rPr lang="es-ES_tradnl" sz="1200" dirty="0" err="1"/>
              <a:t>int</a:t>
            </a:r>
            <a:r>
              <a:rPr lang="es-ES_tradnl" sz="1200" dirty="0"/>
              <a:t> i = 0; i &lt; n; i++)</a:t>
            </a:r>
          </a:p>
          <a:p>
            <a:r>
              <a:rPr lang="es-ES_tradnl" sz="1200" dirty="0"/>
              <a:t>	 y[i] = a*x[i] + y[i]; </a:t>
            </a:r>
          </a:p>
          <a:p>
            <a:r>
              <a:rPr lang="es-ES_tradnl" sz="1200" dirty="0"/>
              <a:t>} </a:t>
            </a:r>
          </a:p>
          <a:p>
            <a:r>
              <a:rPr lang="es-ES_tradnl" sz="1200" dirty="0" err="1"/>
              <a:t>int</a:t>
            </a:r>
            <a:r>
              <a:rPr lang="es-ES_tradnl" sz="1200" dirty="0"/>
              <a:t> </a:t>
            </a:r>
            <a:r>
              <a:rPr lang="es-ES_tradnl" sz="1200" dirty="0" err="1"/>
              <a:t>main</a:t>
            </a:r>
            <a:r>
              <a:rPr lang="es-ES_tradnl" sz="1200" dirty="0"/>
              <a:t>(</a:t>
            </a:r>
            <a:r>
              <a:rPr lang="es-ES_tradnl" sz="1200" dirty="0" err="1"/>
              <a:t>void</a:t>
            </a:r>
            <a:r>
              <a:rPr lang="es-ES_tradnl" sz="1200" dirty="0"/>
              <a:t>) </a:t>
            </a:r>
          </a:p>
          <a:p>
            <a:r>
              <a:rPr lang="es-ES_tradnl" sz="1200" dirty="0"/>
              <a:t>{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int</a:t>
            </a:r>
            <a:r>
              <a:rPr lang="es-ES_tradnl" sz="1200" dirty="0"/>
              <a:t> N = 1&lt;&lt;20;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float</a:t>
            </a:r>
            <a:r>
              <a:rPr lang="es-ES_tradnl" sz="1200" dirty="0"/>
              <a:t> *x, *y; </a:t>
            </a:r>
          </a:p>
          <a:p>
            <a:endParaRPr lang="es-ES_tradnl" sz="1200" dirty="0"/>
          </a:p>
          <a:p>
            <a:r>
              <a:rPr lang="es-ES_tradnl" sz="1200" dirty="0"/>
              <a:t>	x = (</a:t>
            </a:r>
            <a:r>
              <a:rPr lang="es-ES_tradnl" sz="1200" dirty="0" err="1"/>
              <a:t>float</a:t>
            </a:r>
            <a:r>
              <a:rPr lang="es-ES_tradnl" sz="1200" dirty="0"/>
              <a:t>*)</a:t>
            </a:r>
            <a:r>
              <a:rPr lang="es-ES_tradnl" sz="1200" dirty="0" err="1"/>
              <a:t>malloc</a:t>
            </a:r>
            <a:r>
              <a:rPr lang="es-ES_tradnl" sz="1200" dirty="0"/>
              <a:t>(N*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)); </a:t>
            </a:r>
          </a:p>
          <a:p>
            <a:r>
              <a:rPr lang="es-ES_tradnl" sz="1200" dirty="0"/>
              <a:t>	y = (</a:t>
            </a:r>
            <a:r>
              <a:rPr lang="es-ES_tradnl" sz="1200" dirty="0" err="1"/>
              <a:t>float</a:t>
            </a:r>
            <a:r>
              <a:rPr lang="es-ES_tradnl" sz="1200" dirty="0"/>
              <a:t>*)</a:t>
            </a:r>
            <a:r>
              <a:rPr lang="es-ES_tradnl" sz="1200" dirty="0" err="1"/>
              <a:t>malloc</a:t>
            </a:r>
            <a:r>
              <a:rPr lang="es-ES_tradnl" sz="1200" dirty="0"/>
              <a:t>(N*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)); </a:t>
            </a:r>
          </a:p>
          <a:p>
            <a:r>
              <a:rPr lang="es-ES_tradnl" sz="1200" dirty="0"/>
              <a:t>	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for</a:t>
            </a:r>
            <a:r>
              <a:rPr lang="es-ES_tradnl" sz="1200" dirty="0"/>
              <a:t> (</a:t>
            </a:r>
            <a:r>
              <a:rPr lang="es-ES_tradnl" sz="1200" dirty="0" err="1"/>
              <a:t>int</a:t>
            </a:r>
            <a:r>
              <a:rPr lang="es-ES_tradnl" sz="1200" dirty="0"/>
              <a:t> i = 0; i &lt; N; i++) { </a:t>
            </a:r>
          </a:p>
          <a:p>
            <a:r>
              <a:rPr lang="es-ES_tradnl" sz="1200" dirty="0"/>
              <a:t>		x[i] = 1.0f; y[i] = 2.0f; </a:t>
            </a:r>
          </a:p>
          <a:p>
            <a:r>
              <a:rPr lang="es-ES_tradnl" sz="1200" dirty="0"/>
              <a:t>	}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saxpy</a:t>
            </a:r>
            <a:r>
              <a:rPr lang="es-ES_tradnl" sz="1200" dirty="0"/>
              <a:t>(N, 2.0f, x, y); </a:t>
            </a:r>
          </a:p>
          <a:p>
            <a:endParaRPr lang="es-ES_tradnl" sz="1200" dirty="0"/>
          </a:p>
          <a:p>
            <a:endParaRPr lang="es-ES_tradnl" sz="1200" dirty="0"/>
          </a:p>
          <a:p>
            <a:r>
              <a:rPr lang="es-ES_tradnl" sz="1200" dirty="0"/>
              <a:t>	free(x); </a:t>
            </a:r>
          </a:p>
          <a:p>
            <a:r>
              <a:rPr lang="es-ES_tradnl" sz="1200" dirty="0"/>
              <a:t>	free(y); </a:t>
            </a:r>
          </a:p>
          <a:p>
            <a:r>
              <a:rPr lang="es-ES_tradnl" sz="1200" dirty="0"/>
              <a:t>}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587840" y="302359"/>
            <a:ext cx="130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</a:t>
            </a:r>
            <a:r>
              <a:rPr lang="es-ES" dirty="0" err="1"/>
              <a:t>ódigo</a:t>
            </a:r>
            <a:r>
              <a:rPr lang="es-ES" dirty="0"/>
              <a:t> en C</a:t>
            </a:r>
            <a:endParaRPr lang="es-ES_tradnl" dirty="0"/>
          </a:p>
        </p:txBody>
      </p:sp>
      <p:sp>
        <p:nvSpPr>
          <p:cNvPr id="7" name="CuadroTexto 6"/>
          <p:cNvSpPr txBox="1"/>
          <p:nvPr/>
        </p:nvSpPr>
        <p:spPr>
          <a:xfrm>
            <a:off x="8309286" y="117693"/>
            <a:ext cx="172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</a:t>
            </a:r>
            <a:r>
              <a:rPr lang="es-ES" dirty="0" err="1"/>
              <a:t>ódigo</a:t>
            </a:r>
            <a:r>
              <a:rPr lang="es-ES" dirty="0"/>
              <a:t> en CUDA</a:t>
            </a:r>
            <a:endParaRPr lang="es-ES_tradnl" dirty="0"/>
          </a:p>
        </p:txBody>
      </p:sp>
      <p:sp>
        <p:nvSpPr>
          <p:cNvPr id="8" name="Flecha derecha 7"/>
          <p:cNvSpPr/>
          <p:nvPr/>
        </p:nvSpPr>
        <p:spPr>
          <a:xfrm>
            <a:off x="4981904" y="3186589"/>
            <a:ext cx="1382110" cy="551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51101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/>
        </p:nvSpPr>
        <p:spPr>
          <a:xfrm>
            <a:off x="7015655" y="1860337"/>
            <a:ext cx="3767959" cy="3657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/>
          <p:cNvSpPr txBox="1"/>
          <p:nvPr/>
        </p:nvSpPr>
        <p:spPr>
          <a:xfrm>
            <a:off x="501041" y="0"/>
            <a:ext cx="5247462" cy="692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/>
              <a:t> __</a:t>
            </a:r>
            <a:r>
              <a:rPr lang="es-ES_tradnl" sz="1200" b="1" dirty="0"/>
              <a:t>global</a:t>
            </a:r>
            <a:r>
              <a:rPr lang="es-ES_tradnl" sz="1200" dirty="0"/>
              <a:t>__ </a:t>
            </a:r>
            <a:r>
              <a:rPr lang="es-ES_tradnl" sz="1200" dirty="0" err="1"/>
              <a:t>void</a:t>
            </a:r>
            <a:r>
              <a:rPr lang="es-ES_tradnl" sz="1200" dirty="0"/>
              <a:t> </a:t>
            </a:r>
            <a:r>
              <a:rPr lang="es-ES_tradnl" sz="1200" dirty="0" err="1"/>
              <a:t>saxpy</a:t>
            </a:r>
            <a:r>
              <a:rPr lang="es-ES_tradnl" sz="1200" dirty="0"/>
              <a:t>(</a:t>
            </a:r>
            <a:r>
              <a:rPr lang="es-ES_tradnl" sz="1200" dirty="0" err="1"/>
              <a:t>int</a:t>
            </a:r>
            <a:r>
              <a:rPr lang="es-ES_tradnl" sz="1200" dirty="0"/>
              <a:t> n, </a:t>
            </a:r>
            <a:r>
              <a:rPr lang="es-ES_tradnl" sz="1200" dirty="0" err="1"/>
              <a:t>float</a:t>
            </a:r>
            <a:r>
              <a:rPr lang="es-ES_tradnl" sz="1200" dirty="0"/>
              <a:t> a, </a:t>
            </a:r>
            <a:r>
              <a:rPr lang="es-ES_tradnl" sz="1200" dirty="0" err="1"/>
              <a:t>float</a:t>
            </a:r>
            <a:r>
              <a:rPr lang="es-ES_tradnl" sz="1200" dirty="0"/>
              <a:t> *x, </a:t>
            </a:r>
            <a:r>
              <a:rPr lang="es-ES_tradnl" sz="1200" dirty="0" err="1"/>
              <a:t>float</a:t>
            </a:r>
            <a:r>
              <a:rPr lang="es-ES_tradnl" sz="1200" dirty="0"/>
              <a:t> *y)</a:t>
            </a:r>
          </a:p>
          <a:p>
            <a:r>
              <a:rPr lang="es-ES_tradnl" sz="1200" dirty="0"/>
              <a:t> {  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int</a:t>
            </a:r>
            <a:r>
              <a:rPr lang="es-ES_tradnl" sz="1200" dirty="0"/>
              <a:t> i = </a:t>
            </a:r>
            <a:r>
              <a:rPr lang="es-ES_tradnl" sz="1200" b="1" dirty="0" err="1"/>
              <a:t>blockIdx.x</a:t>
            </a:r>
            <a:r>
              <a:rPr lang="es-ES_tradnl" sz="1200" b="1" dirty="0"/>
              <a:t>*</a:t>
            </a:r>
            <a:r>
              <a:rPr lang="es-ES_tradnl" sz="1200" b="1" dirty="0" err="1"/>
              <a:t>blockDim.x</a:t>
            </a:r>
            <a:r>
              <a:rPr lang="es-ES_tradnl" sz="1200" b="1" dirty="0"/>
              <a:t> + </a:t>
            </a:r>
            <a:r>
              <a:rPr lang="es-ES_tradnl" sz="1200" b="1" dirty="0" err="1"/>
              <a:t>threadIdx.x</a:t>
            </a:r>
            <a:r>
              <a:rPr lang="es-ES_tradnl" sz="1200" dirty="0"/>
              <a:t>;  </a:t>
            </a:r>
          </a:p>
          <a:p>
            <a:r>
              <a:rPr lang="es-ES_tradnl" sz="1200" dirty="0"/>
              <a:t>	 </a:t>
            </a:r>
            <a:r>
              <a:rPr lang="es-ES_tradnl" sz="1200" dirty="0" err="1"/>
              <a:t>if</a:t>
            </a:r>
            <a:r>
              <a:rPr lang="es-ES_tradnl" sz="1200" dirty="0"/>
              <a:t> (i &lt; n) y[i] = a*x[i] + y[i]; </a:t>
            </a:r>
          </a:p>
          <a:p>
            <a:r>
              <a:rPr lang="es-ES_tradnl" sz="1200" dirty="0"/>
              <a:t>} </a:t>
            </a:r>
          </a:p>
          <a:p>
            <a:r>
              <a:rPr lang="es-ES_tradnl" sz="1200" dirty="0" err="1"/>
              <a:t>int</a:t>
            </a:r>
            <a:r>
              <a:rPr lang="es-ES_tradnl" sz="1200" dirty="0"/>
              <a:t> </a:t>
            </a:r>
            <a:r>
              <a:rPr lang="es-ES_tradnl" sz="1200" dirty="0" err="1"/>
              <a:t>main</a:t>
            </a:r>
            <a:r>
              <a:rPr lang="es-ES_tradnl" sz="1200" dirty="0"/>
              <a:t>(</a:t>
            </a:r>
            <a:r>
              <a:rPr lang="es-ES_tradnl" sz="1200" dirty="0" err="1"/>
              <a:t>void</a:t>
            </a:r>
            <a:r>
              <a:rPr lang="es-ES_tradnl" sz="1200" dirty="0"/>
              <a:t>) </a:t>
            </a:r>
          </a:p>
          <a:p>
            <a:r>
              <a:rPr lang="es-ES_tradnl" sz="1200" dirty="0"/>
              <a:t>{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int</a:t>
            </a:r>
            <a:r>
              <a:rPr lang="es-ES_tradnl" sz="1200" dirty="0"/>
              <a:t> N = 1&lt;&lt;20;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float</a:t>
            </a:r>
            <a:r>
              <a:rPr lang="es-ES_tradnl" sz="1200" dirty="0"/>
              <a:t> *x, *y, *</a:t>
            </a:r>
            <a:r>
              <a:rPr lang="es-ES_tradnl" sz="1200" dirty="0" err="1"/>
              <a:t>d_x</a:t>
            </a:r>
            <a:r>
              <a:rPr lang="es-ES_tradnl" sz="1200" dirty="0"/>
              <a:t>, *</a:t>
            </a:r>
            <a:r>
              <a:rPr lang="es-ES_tradnl" sz="1200" dirty="0" err="1"/>
              <a:t>d_y</a:t>
            </a:r>
            <a:r>
              <a:rPr lang="es-ES_tradnl" sz="1200" dirty="0"/>
              <a:t>; </a:t>
            </a:r>
          </a:p>
          <a:p>
            <a:endParaRPr lang="es-ES_tradnl" sz="1200" dirty="0"/>
          </a:p>
          <a:p>
            <a:r>
              <a:rPr lang="es-ES_tradnl" sz="1200" dirty="0"/>
              <a:t>	x = (</a:t>
            </a:r>
            <a:r>
              <a:rPr lang="es-ES_tradnl" sz="1200" dirty="0" err="1"/>
              <a:t>float</a:t>
            </a:r>
            <a:r>
              <a:rPr lang="es-ES_tradnl" sz="1200" dirty="0"/>
              <a:t>*)</a:t>
            </a:r>
            <a:r>
              <a:rPr lang="es-ES_tradnl" sz="1200" dirty="0" err="1"/>
              <a:t>malloc</a:t>
            </a:r>
            <a:r>
              <a:rPr lang="es-ES_tradnl" sz="1200" dirty="0"/>
              <a:t>(N*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)); </a:t>
            </a:r>
          </a:p>
          <a:p>
            <a:r>
              <a:rPr lang="es-ES_tradnl" sz="1200" dirty="0"/>
              <a:t>	y = (</a:t>
            </a:r>
            <a:r>
              <a:rPr lang="es-ES_tradnl" sz="1200" dirty="0" err="1"/>
              <a:t>float</a:t>
            </a:r>
            <a:r>
              <a:rPr lang="es-ES_tradnl" sz="1200" dirty="0"/>
              <a:t>*)</a:t>
            </a:r>
            <a:r>
              <a:rPr lang="es-ES_tradnl" sz="1200" dirty="0" err="1"/>
              <a:t>malloc</a:t>
            </a:r>
            <a:r>
              <a:rPr lang="es-ES_tradnl" sz="1200" dirty="0"/>
              <a:t>(N*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)); </a:t>
            </a:r>
          </a:p>
          <a:p>
            <a:r>
              <a:rPr lang="es-ES_tradnl" sz="1200" dirty="0"/>
              <a:t>	</a:t>
            </a:r>
            <a:r>
              <a:rPr lang="es-ES_tradnl" sz="1200" b="1" dirty="0" err="1"/>
              <a:t>cudaMalloc</a:t>
            </a:r>
            <a:r>
              <a:rPr lang="es-ES_tradnl" sz="1200" dirty="0"/>
              <a:t>(&amp;</a:t>
            </a:r>
            <a:r>
              <a:rPr lang="es-ES_tradnl" sz="1200" dirty="0" err="1"/>
              <a:t>d_x</a:t>
            </a:r>
            <a:r>
              <a:rPr lang="es-ES_tradnl" sz="1200" dirty="0"/>
              <a:t>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));  </a:t>
            </a:r>
          </a:p>
          <a:p>
            <a:r>
              <a:rPr lang="es-ES_tradnl" sz="1200" dirty="0"/>
              <a:t>	</a:t>
            </a:r>
            <a:r>
              <a:rPr lang="es-ES_tradnl" sz="1200" b="1" dirty="0" err="1"/>
              <a:t>cudaMalloc</a:t>
            </a:r>
            <a:r>
              <a:rPr lang="es-ES_tradnl" sz="1200" dirty="0"/>
              <a:t>(&amp;</a:t>
            </a:r>
            <a:r>
              <a:rPr lang="es-ES_tradnl" sz="1200" dirty="0" err="1"/>
              <a:t>d_y</a:t>
            </a:r>
            <a:r>
              <a:rPr lang="es-ES_tradnl" sz="1200" dirty="0"/>
              <a:t>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for</a:t>
            </a:r>
            <a:r>
              <a:rPr lang="es-ES_tradnl" sz="1200" dirty="0"/>
              <a:t> (</a:t>
            </a:r>
            <a:r>
              <a:rPr lang="es-ES_tradnl" sz="1200" dirty="0" err="1"/>
              <a:t>int</a:t>
            </a:r>
            <a:r>
              <a:rPr lang="es-ES_tradnl" sz="1200" dirty="0"/>
              <a:t> i = 0; i &lt; N; i++) { </a:t>
            </a:r>
          </a:p>
          <a:p>
            <a:r>
              <a:rPr lang="es-ES_tradnl" sz="1200" dirty="0"/>
              <a:t>		x[i] = 1.0f; y[i] = 2.0f; </a:t>
            </a:r>
          </a:p>
          <a:p>
            <a:r>
              <a:rPr lang="es-ES_tradnl" sz="1200" dirty="0"/>
              <a:t>	}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b="1" dirty="0" err="1"/>
              <a:t>cudaMemcpy</a:t>
            </a:r>
            <a:r>
              <a:rPr lang="es-ES_tradnl" sz="1200" dirty="0"/>
              <a:t>(</a:t>
            </a:r>
            <a:r>
              <a:rPr lang="es-ES_tradnl" sz="1200" dirty="0" err="1"/>
              <a:t>d_x</a:t>
            </a:r>
            <a:r>
              <a:rPr lang="es-ES_tradnl" sz="1200" dirty="0"/>
              <a:t>, x,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), </a:t>
            </a:r>
            <a:r>
              <a:rPr lang="es-ES_tradnl" sz="1200" b="1" dirty="0" err="1"/>
              <a:t>cudaMemcpyHostToDevice</a:t>
            </a:r>
            <a:r>
              <a:rPr lang="es-ES_tradnl" sz="1200" dirty="0"/>
              <a:t>); </a:t>
            </a:r>
          </a:p>
          <a:p>
            <a:r>
              <a:rPr lang="es-ES_tradnl" sz="1200" dirty="0"/>
              <a:t>	</a:t>
            </a:r>
            <a:r>
              <a:rPr lang="es-ES_tradnl" sz="1200" b="1" dirty="0" err="1"/>
              <a:t>cudaMemcpy</a:t>
            </a:r>
            <a:r>
              <a:rPr lang="es-ES_tradnl" sz="1200" dirty="0"/>
              <a:t>(</a:t>
            </a:r>
            <a:r>
              <a:rPr lang="es-ES_tradnl" sz="1200" dirty="0" err="1"/>
              <a:t>d_y</a:t>
            </a:r>
            <a:r>
              <a:rPr lang="es-ES_tradnl" sz="1200" dirty="0"/>
              <a:t>, y,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b="1" dirty="0"/>
              <a:t>), </a:t>
            </a:r>
            <a:r>
              <a:rPr lang="es-ES_tradnl" sz="1200" b="1" dirty="0" err="1"/>
              <a:t>cudaMemcpyHostToDevice</a:t>
            </a:r>
            <a:r>
              <a:rPr lang="es-ES_tradnl" sz="1200" dirty="0"/>
              <a:t>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b="1" dirty="0" err="1"/>
              <a:t>saxpy</a:t>
            </a:r>
            <a:r>
              <a:rPr lang="es-ES_tradnl" sz="1200" b="1" dirty="0"/>
              <a:t>&lt;&lt;&lt;(N+255)/256, 256&gt;&gt;&gt;(</a:t>
            </a:r>
            <a:r>
              <a:rPr lang="es-ES_tradnl" sz="1200" dirty="0"/>
              <a:t>N, 2.0f, </a:t>
            </a:r>
            <a:r>
              <a:rPr lang="es-ES_tradnl" sz="1200" dirty="0" err="1"/>
              <a:t>d_x</a:t>
            </a:r>
            <a:r>
              <a:rPr lang="es-ES_tradnl" sz="1200" dirty="0"/>
              <a:t>, </a:t>
            </a:r>
            <a:r>
              <a:rPr lang="es-ES_tradnl" sz="1200" dirty="0" err="1"/>
              <a:t>d_y</a:t>
            </a:r>
            <a:r>
              <a:rPr lang="es-ES_tradnl" sz="1200" dirty="0"/>
              <a:t>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b="1" dirty="0" err="1"/>
              <a:t>cudaMemcpy</a:t>
            </a:r>
            <a:r>
              <a:rPr lang="es-ES_tradnl" sz="1200" dirty="0"/>
              <a:t>(y, </a:t>
            </a:r>
            <a:r>
              <a:rPr lang="es-ES_tradnl" sz="1200" dirty="0" err="1"/>
              <a:t>d_y</a:t>
            </a:r>
            <a:r>
              <a:rPr lang="es-ES_tradnl" sz="1200" dirty="0"/>
              <a:t>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), </a:t>
            </a:r>
            <a:r>
              <a:rPr lang="es-ES_tradnl" sz="1200" b="1" dirty="0" err="1"/>
              <a:t>cudaMemcpyDeviceToHost</a:t>
            </a:r>
            <a:r>
              <a:rPr lang="es-ES_tradnl" sz="1200" dirty="0"/>
              <a:t>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float</a:t>
            </a:r>
            <a:r>
              <a:rPr lang="es-ES_tradnl" sz="1200" dirty="0"/>
              <a:t> </a:t>
            </a:r>
            <a:r>
              <a:rPr lang="es-ES_tradnl" sz="1200" dirty="0" err="1"/>
              <a:t>maxError</a:t>
            </a:r>
            <a:r>
              <a:rPr lang="es-ES_tradnl" sz="1200" dirty="0"/>
              <a:t> = 0.0f;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for</a:t>
            </a:r>
            <a:r>
              <a:rPr lang="es-ES_tradnl" sz="1200" dirty="0"/>
              <a:t> (</a:t>
            </a:r>
            <a:r>
              <a:rPr lang="es-ES_tradnl" sz="1200" dirty="0" err="1"/>
              <a:t>int</a:t>
            </a:r>
            <a:r>
              <a:rPr lang="es-ES_tradnl" sz="1200" dirty="0"/>
              <a:t> i = 0; i &lt; N; i++) </a:t>
            </a:r>
          </a:p>
          <a:p>
            <a:r>
              <a:rPr lang="es-ES_tradnl" sz="1200" dirty="0"/>
              <a:t>		</a:t>
            </a:r>
            <a:r>
              <a:rPr lang="es-ES_tradnl" sz="1200" dirty="0" err="1"/>
              <a:t>maxError</a:t>
            </a:r>
            <a:r>
              <a:rPr lang="es-ES_tradnl" sz="1200" dirty="0"/>
              <a:t> = </a:t>
            </a:r>
            <a:r>
              <a:rPr lang="es-ES_tradnl" sz="1200" dirty="0" err="1"/>
              <a:t>max</a:t>
            </a:r>
            <a:r>
              <a:rPr lang="es-ES_tradnl" sz="1200" dirty="0"/>
              <a:t>(</a:t>
            </a:r>
            <a:r>
              <a:rPr lang="es-ES_tradnl" sz="1200" dirty="0" err="1"/>
              <a:t>maxError</a:t>
            </a:r>
            <a:r>
              <a:rPr lang="es-ES_tradnl" sz="1200" dirty="0"/>
              <a:t>, </a:t>
            </a:r>
            <a:r>
              <a:rPr lang="es-ES_tradnl" sz="1200" dirty="0" err="1"/>
              <a:t>abs</a:t>
            </a:r>
            <a:r>
              <a:rPr lang="es-ES_tradnl" sz="1200" dirty="0"/>
              <a:t>(y[i]-4.0f));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printf</a:t>
            </a:r>
            <a:r>
              <a:rPr lang="es-ES_tradnl" sz="1200" dirty="0"/>
              <a:t>("Max error: %f\n", </a:t>
            </a:r>
            <a:r>
              <a:rPr lang="es-ES_tradnl" sz="1200" dirty="0" err="1"/>
              <a:t>maxError</a:t>
            </a:r>
            <a:r>
              <a:rPr lang="es-ES_tradnl" sz="1200" dirty="0"/>
              <a:t>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b="1" dirty="0" err="1"/>
              <a:t>cudaFree</a:t>
            </a:r>
            <a:r>
              <a:rPr lang="es-ES_tradnl" sz="1200" dirty="0"/>
              <a:t>(</a:t>
            </a:r>
            <a:r>
              <a:rPr lang="es-ES_tradnl" sz="1200" dirty="0" err="1"/>
              <a:t>d_x</a:t>
            </a:r>
            <a:r>
              <a:rPr lang="es-ES_tradnl" sz="1200" dirty="0"/>
              <a:t>); </a:t>
            </a:r>
          </a:p>
          <a:p>
            <a:r>
              <a:rPr lang="es-ES_tradnl" sz="1200" dirty="0"/>
              <a:t>	</a:t>
            </a:r>
            <a:r>
              <a:rPr lang="es-ES_tradnl" sz="1200" b="1" dirty="0" err="1"/>
              <a:t>cudaFree</a:t>
            </a:r>
            <a:r>
              <a:rPr lang="es-ES_tradnl" sz="1200" dirty="0"/>
              <a:t>(</a:t>
            </a:r>
            <a:r>
              <a:rPr lang="es-ES_tradnl" sz="1200" dirty="0" err="1"/>
              <a:t>d_y</a:t>
            </a:r>
            <a:r>
              <a:rPr lang="es-ES_tradnl" sz="1200" dirty="0"/>
              <a:t>); </a:t>
            </a:r>
          </a:p>
          <a:p>
            <a:r>
              <a:rPr lang="es-ES_tradnl" sz="1200" dirty="0"/>
              <a:t>	free(x); </a:t>
            </a:r>
          </a:p>
          <a:p>
            <a:r>
              <a:rPr lang="es-ES_tradnl" sz="1200" dirty="0"/>
              <a:t>	free(y); </a:t>
            </a:r>
          </a:p>
          <a:p>
            <a:r>
              <a:rPr lang="es-ES_tradnl" sz="1200" dirty="0"/>
              <a:t>}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441324" y="2286006"/>
            <a:ext cx="30591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__global__</a:t>
            </a:r>
          </a:p>
          <a:p>
            <a:r>
              <a:rPr lang="es-ES_tradnl" dirty="0" err="1">
                <a:solidFill>
                  <a:schemeClr val="bg1"/>
                </a:solidFill>
              </a:rPr>
              <a:t>blockIdx.x</a:t>
            </a:r>
            <a:endParaRPr lang="es-ES_tradnl" dirty="0">
              <a:solidFill>
                <a:schemeClr val="bg1"/>
              </a:solidFill>
            </a:endParaRPr>
          </a:p>
          <a:p>
            <a:r>
              <a:rPr lang="es-ES_tradnl" dirty="0" err="1">
                <a:solidFill>
                  <a:schemeClr val="bg1"/>
                </a:solidFill>
              </a:rPr>
              <a:t>blockDim.x</a:t>
            </a:r>
            <a:endParaRPr lang="es-ES_tradnl" dirty="0">
              <a:solidFill>
                <a:schemeClr val="bg1"/>
              </a:solidFill>
            </a:endParaRPr>
          </a:p>
          <a:p>
            <a:r>
              <a:rPr lang="es-ES_tradnl" dirty="0" err="1">
                <a:solidFill>
                  <a:schemeClr val="bg1"/>
                </a:solidFill>
              </a:rPr>
              <a:t>threadIdx.x</a:t>
            </a:r>
            <a:endParaRPr lang="es-ES_tradnl" dirty="0">
              <a:solidFill>
                <a:schemeClr val="bg1"/>
              </a:solidFill>
            </a:endParaRPr>
          </a:p>
          <a:p>
            <a:r>
              <a:rPr lang="es-ES_tradnl" dirty="0" err="1">
                <a:solidFill>
                  <a:schemeClr val="bg1"/>
                </a:solidFill>
              </a:rPr>
              <a:t>cudaMalloc</a:t>
            </a:r>
            <a:endParaRPr lang="es-ES_tradnl" dirty="0">
              <a:solidFill>
                <a:schemeClr val="bg1"/>
              </a:solidFill>
            </a:endParaRPr>
          </a:p>
          <a:p>
            <a:r>
              <a:rPr lang="es-ES_tradnl" dirty="0" err="1">
                <a:solidFill>
                  <a:schemeClr val="bg1"/>
                </a:solidFill>
              </a:rPr>
              <a:t>cudaMemcpy</a:t>
            </a:r>
            <a:endParaRPr lang="es-ES_tradnl" dirty="0">
              <a:solidFill>
                <a:schemeClr val="bg1"/>
              </a:solidFill>
            </a:endParaRPr>
          </a:p>
          <a:p>
            <a:r>
              <a:rPr lang="es-ES_tradnl" dirty="0" err="1">
                <a:solidFill>
                  <a:schemeClr val="bg1"/>
                </a:solidFill>
              </a:rPr>
              <a:t>cudaMemcpyHostToDevice</a:t>
            </a:r>
            <a:endParaRPr lang="es-ES_tradnl" dirty="0">
              <a:solidFill>
                <a:schemeClr val="bg1"/>
              </a:solidFill>
            </a:endParaRPr>
          </a:p>
          <a:p>
            <a:r>
              <a:rPr lang="es-ES_tradnl" dirty="0" err="1">
                <a:solidFill>
                  <a:schemeClr val="bg1"/>
                </a:solidFill>
              </a:rPr>
              <a:t>saxpy</a:t>
            </a:r>
            <a:r>
              <a:rPr lang="es-ES_tradnl" dirty="0">
                <a:solidFill>
                  <a:schemeClr val="bg1"/>
                </a:solidFill>
              </a:rPr>
              <a:t>&lt;&lt;&lt;(N+255)/256, 256&gt;&gt;&gt;</a:t>
            </a:r>
          </a:p>
          <a:p>
            <a:r>
              <a:rPr lang="es-ES_tradnl" dirty="0" err="1">
                <a:solidFill>
                  <a:schemeClr val="bg1"/>
                </a:solidFill>
              </a:rPr>
              <a:t>cudaMemcpyDeviceToHost</a:t>
            </a:r>
            <a:endParaRPr lang="es-ES_tradnl" dirty="0">
              <a:solidFill>
                <a:schemeClr val="bg1"/>
              </a:solidFill>
            </a:endParaRPr>
          </a:p>
          <a:p>
            <a:r>
              <a:rPr lang="es-ES_tradnl" dirty="0" err="1">
                <a:solidFill>
                  <a:schemeClr val="bg1"/>
                </a:solidFill>
              </a:rPr>
              <a:t>cudaFree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7476840" y="1306062"/>
            <a:ext cx="2845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¡Nuevas palabras reservada!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83821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redondeado 9"/>
          <p:cNvSpPr/>
          <p:nvPr/>
        </p:nvSpPr>
        <p:spPr>
          <a:xfrm>
            <a:off x="212942" y="5838169"/>
            <a:ext cx="6037546" cy="8287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redondeado 8"/>
          <p:cNvSpPr/>
          <p:nvPr/>
        </p:nvSpPr>
        <p:spPr>
          <a:xfrm>
            <a:off x="202504" y="3521894"/>
            <a:ext cx="6037546" cy="100208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redondeado 7"/>
          <p:cNvSpPr/>
          <p:nvPr/>
        </p:nvSpPr>
        <p:spPr>
          <a:xfrm>
            <a:off x="194154" y="4359058"/>
            <a:ext cx="6037546" cy="35281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ángulo redondeado 6"/>
          <p:cNvSpPr/>
          <p:nvPr/>
        </p:nvSpPr>
        <p:spPr>
          <a:xfrm>
            <a:off x="204592" y="3461352"/>
            <a:ext cx="6037546" cy="52192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ángulo redondeado 4"/>
          <p:cNvSpPr/>
          <p:nvPr/>
        </p:nvSpPr>
        <p:spPr>
          <a:xfrm>
            <a:off x="212942" y="0"/>
            <a:ext cx="6037546" cy="100208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ángulo redondeado 5"/>
          <p:cNvSpPr/>
          <p:nvPr/>
        </p:nvSpPr>
        <p:spPr>
          <a:xfrm>
            <a:off x="202504" y="1839246"/>
            <a:ext cx="6037546" cy="8287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/>
          <p:cNvSpPr txBox="1"/>
          <p:nvPr/>
        </p:nvSpPr>
        <p:spPr>
          <a:xfrm>
            <a:off x="501041" y="0"/>
            <a:ext cx="5247462" cy="692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/>
              <a:t> __global__ </a:t>
            </a:r>
            <a:r>
              <a:rPr lang="es-ES_tradnl" sz="1200" dirty="0" err="1"/>
              <a:t>void</a:t>
            </a:r>
            <a:r>
              <a:rPr lang="es-ES_tradnl" sz="1200" dirty="0"/>
              <a:t> </a:t>
            </a:r>
            <a:r>
              <a:rPr lang="es-ES_tradnl" sz="1200" dirty="0" err="1"/>
              <a:t>saxpy</a:t>
            </a:r>
            <a:r>
              <a:rPr lang="es-ES_tradnl" sz="1200" dirty="0"/>
              <a:t>(</a:t>
            </a:r>
            <a:r>
              <a:rPr lang="es-ES_tradnl" sz="1200" dirty="0" err="1"/>
              <a:t>int</a:t>
            </a:r>
            <a:r>
              <a:rPr lang="es-ES_tradnl" sz="1200" dirty="0"/>
              <a:t> n, </a:t>
            </a:r>
            <a:r>
              <a:rPr lang="es-ES_tradnl" sz="1200" dirty="0" err="1"/>
              <a:t>float</a:t>
            </a:r>
            <a:r>
              <a:rPr lang="es-ES_tradnl" sz="1200" dirty="0"/>
              <a:t> a, </a:t>
            </a:r>
            <a:r>
              <a:rPr lang="es-ES_tradnl" sz="1200" dirty="0" err="1"/>
              <a:t>float</a:t>
            </a:r>
            <a:r>
              <a:rPr lang="es-ES_tradnl" sz="1200" dirty="0"/>
              <a:t> *x, </a:t>
            </a:r>
            <a:r>
              <a:rPr lang="es-ES_tradnl" sz="1200" dirty="0" err="1"/>
              <a:t>float</a:t>
            </a:r>
            <a:r>
              <a:rPr lang="es-ES_tradnl" sz="1200" dirty="0"/>
              <a:t> *y)</a:t>
            </a:r>
          </a:p>
          <a:p>
            <a:r>
              <a:rPr lang="es-ES_tradnl" sz="1200" dirty="0"/>
              <a:t> {  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int</a:t>
            </a:r>
            <a:r>
              <a:rPr lang="es-ES_tradnl" sz="1200" dirty="0"/>
              <a:t> i = </a:t>
            </a:r>
            <a:r>
              <a:rPr lang="es-ES_tradnl" sz="1200" dirty="0" err="1"/>
              <a:t>blockIdx.x</a:t>
            </a:r>
            <a:r>
              <a:rPr lang="es-ES_tradnl" sz="1200" dirty="0"/>
              <a:t>*</a:t>
            </a:r>
            <a:r>
              <a:rPr lang="es-ES_tradnl" sz="1200" dirty="0" err="1"/>
              <a:t>blockDim.x</a:t>
            </a:r>
            <a:r>
              <a:rPr lang="es-ES_tradnl" sz="1200" dirty="0"/>
              <a:t> + </a:t>
            </a:r>
            <a:r>
              <a:rPr lang="es-ES_tradnl" sz="1200" dirty="0" err="1"/>
              <a:t>threadIdx.x</a:t>
            </a:r>
            <a:r>
              <a:rPr lang="es-ES_tradnl" sz="1200" dirty="0"/>
              <a:t>;  </a:t>
            </a:r>
          </a:p>
          <a:p>
            <a:r>
              <a:rPr lang="es-ES_tradnl" sz="1200" dirty="0"/>
              <a:t>	 </a:t>
            </a:r>
            <a:r>
              <a:rPr lang="es-ES_tradnl" sz="1200" dirty="0" err="1"/>
              <a:t>if</a:t>
            </a:r>
            <a:r>
              <a:rPr lang="es-ES_tradnl" sz="1200" dirty="0"/>
              <a:t> (i &lt; n) y[i] = a*x[i] + y[i]; </a:t>
            </a:r>
          </a:p>
          <a:p>
            <a:r>
              <a:rPr lang="es-ES_tradnl" sz="1200" dirty="0"/>
              <a:t>} </a:t>
            </a:r>
          </a:p>
          <a:p>
            <a:r>
              <a:rPr lang="es-ES_tradnl" sz="1200" dirty="0" err="1"/>
              <a:t>int</a:t>
            </a:r>
            <a:r>
              <a:rPr lang="es-ES_tradnl" sz="1200" dirty="0"/>
              <a:t> </a:t>
            </a:r>
            <a:r>
              <a:rPr lang="es-ES_tradnl" sz="1200" dirty="0" err="1"/>
              <a:t>main</a:t>
            </a:r>
            <a:r>
              <a:rPr lang="es-ES_tradnl" sz="1200" dirty="0"/>
              <a:t>(</a:t>
            </a:r>
            <a:r>
              <a:rPr lang="es-ES_tradnl" sz="1200" dirty="0" err="1"/>
              <a:t>void</a:t>
            </a:r>
            <a:r>
              <a:rPr lang="es-ES_tradnl" sz="1200" dirty="0"/>
              <a:t>) </a:t>
            </a:r>
          </a:p>
          <a:p>
            <a:r>
              <a:rPr lang="es-ES_tradnl" sz="1200" dirty="0"/>
              <a:t>{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int</a:t>
            </a:r>
            <a:r>
              <a:rPr lang="es-ES_tradnl" sz="1200" dirty="0"/>
              <a:t> N = 1&lt;&lt;20;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float</a:t>
            </a:r>
            <a:r>
              <a:rPr lang="es-ES_tradnl" sz="1200" dirty="0"/>
              <a:t> *x, *y, *</a:t>
            </a:r>
            <a:r>
              <a:rPr lang="es-ES_tradnl" sz="1200" dirty="0" err="1"/>
              <a:t>d_x</a:t>
            </a:r>
            <a:r>
              <a:rPr lang="es-ES_tradnl" sz="1200" dirty="0"/>
              <a:t>, *</a:t>
            </a:r>
            <a:r>
              <a:rPr lang="es-ES_tradnl" sz="1200" dirty="0" err="1"/>
              <a:t>d_y</a:t>
            </a:r>
            <a:r>
              <a:rPr lang="es-ES_tradnl" sz="1200" dirty="0"/>
              <a:t>; </a:t>
            </a:r>
          </a:p>
          <a:p>
            <a:endParaRPr lang="es-ES_tradnl" sz="1200" dirty="0"/>
          </a:p>
          <a:p>
            <a:r>
              <a:rPr lang="es-ES_tradnl" sz="1200" dirty="0"/>
              <a:t>	x = (</a:t>
            </a:r>
            <a:r>
              <a:rPr lang="es-ES_tradnl" sz="1200" dirty="0" err="1"/>
              <a:t>float</a:t>
            </a:r>
            <a:r>
              <a:rPr lang="es-ES_tradnl" sz="1200" dirty="0"/>
              <a:t>*)</a:t>
            </a:r>
            <a:r>
              <a:rPr lang="es-ES_tradnl" sz="1200" dirty="0" err="1"/>
              <a:t>malloc</a:t>
            </a:r>
            <a:r>
              <a:rPr lang="es-ES_tradnl" sz="1200" dirty="0"/>
              <a:t>(N*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)); </a:t>
            </a:r>
          </a:p>
          <a:p>
            <a:r>
              <a:rPr lang="es-ES_tradnl" sz="1200" dirty="0"/>
              <a:t>	y = (</a:t>
            </a:r>
            <a:r>
              <a:rPr lang="es-ES_tradnl" sz="1200" dirty="0" err="1"/>
              <a:t>float</a:t>
            </a:r>
            <a:r>
              <a:rPr lang="es-ES_tradnl" sz="1200" dirty="0"/>
              <a:t>*)</a:t>
            </a:r>
            <a:r>
              <a:rPr lang="es-ES_tradnl" sz="1200" dirty="0" err="1"/>
              <a:t>malloc</a:t>
            </a:r>
            <a:r>
              <a:rPr lang="es-ES_tradnl" sz="1200" dirty="0"/>
              <a:t>(N*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));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cudaMalloc</a:t>
            </a:r>
            <a:r>
              <a:rPr lang="es-ES_tradnl" sz="1200" dirty="0"/>
              <a:t>(&amp;</a:t>
            </a:r>
            <a:r>
              <a:rPr lang="es-ES_tradnl" sz="1200" dirty="0" err="1"/>
              <a:t>d_x</a:t>
            </a:r>
            <a:r>
              <a:rPr lang="es-ES_tradnl" sz="1200" dirty="0"/>
              <a:t>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)); 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cudaMalloc</a:t>
            </a:r>
            <a:r>
              <a:rPr lang="es-ES_tradnl" sz="1200" dirty="0"/>
              <a:t>(&amp;</a:t>
            </a:r>
            <a:r>
              <a:rPr lang="es-ES_tradnl" sz="1200" dirty="0" err="1"/>
              <a:t>d_y</a:t>
            </a:r>
            <a:r>
              <a:rPr lang="es-ES_tradnl" sz="1200" dirty="0"/>
              <a:t>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for</a:t>
            </a:r>
            <a:r>
              <a:rPr lang="es-ES_tradnl" sz="1200" dirty="0"/>
              <a:t> (</a:t>
            </a:r>
            <a:r>
              <a:rPr lang="es-ES_tradnl" sz="1200" dirty="0" err="1"/>
              <a:t>int</a:t>
            </a:r>
            <a:r>
              <a:rPr lang="es-ES_tradnl" sz="1200" dirty="0"/>
              <a:t> i = 0; i &lt; N; i++) { </a:t>
            </a:r>
          </a:p>
          <a:p>
            <a:r>
              <a:rPr lang="es-ES_tradnl" sz="1200" dirty="0"/>
              <a:t>		x[i] = 1.0f; y[i] = 2.0f; </a:t>
            </a:r>
          </a:p>
          <a:p>
            <a:r>
              <a:rPr lang="es-ES_tradnl" sz="1200" dirty="0"/>
              <a:t>	}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cudaMemcpy</a:t>
            </a:r>
            <a:r>
              <a:rPr lang="es-ES_tradnl" sz="1200" dirty="0"/>
              <a:t>(</a:t>
            </a:r>
            <a:r>
              <a:rPr lang="es-ES_tradnl" sz="1200" dirty="0" err="1"/>
              <a:t>d_x</a:t>
            </a:r>
            <a:r>
              <a:rPr lang="es-ES_tradnl" sz="1200" dirty="0"/>
              <a:t>, x,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), </a:t>
            </a:r>
            <a:r>
              <a:rPr lang="es-ES_tradnl" sz="1200" dirty="0" err="1"/>
              <a:t>cudaMemcpyHostToDevice</a:t>
            </a:r>
            <a:r>
              <a:rPr lang="es-ES_tradnl" sz="1200" dirty="0"/>
              <a:t>);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cudaMemcpy</a:t>
            </a:r>
            <a:r>
              <a:rPr lang="es-ES_tradnl" sz="1200" dirty="0"/>
              <a:t>(</a:t>
            </a:r>
            <a:r>
              <a:rPr lang="es-ES_tradnl" sz="1200" dirty="0" err="1"/>
              <a:t>d_y</a:t>
            </a:r>
            <a:r>
              <a:rPr lang="es-ES_tradnl" sz="1200" dirty="0"/>
              <a:t>, y,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), </a:t>
            </a:r>
            <a:r>
              <a:rPr lang="es-ES_tradnl" sz="1200" dirty="0" err="1"/>
              <a:t>cudaMemcpyHostToDevice</a:t>
            </a:r>
            <a:r>
              <a:rPr lang="es-ES_tradnl" sz="1200" dirty="0"/>
              <a:t>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saxpy</a:t>
            </a:r>
            <a:r>
              <a:rPr lang="es-ES_tradnl" sz="1200" dirty="0"/>
              <a:t>&lt;&lt;&lt;(N+255)/256, 256&gt;&gt;&gt;(N, 2.0f, </a:t>
            </a:r>
            <a:r>
              <a:rPr lang="es-ES_tradnl" sz="1200" dirty="0" err="1"/>
              <a:t>d_x</a:t>
            </a:r>
            <a:r>
              <a:rPr lang="es-ES_tradnl" sz="1200" dirty="0"/>
              <a:t>, </a:t>
            </a:r>
            <a:r>
              <a:rPr lang="es-ES_tradnl" sz="1200" dirty="0" err="1"/>
              <a:t>d_y</a:t>
            </a:r>
            <a:r>
              <a:rPr lang="es-ES_tradnl" sz="1200" dirty="0"/>
              <a:t>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cudaMemcpy</a:t>
            </a:r>
            <a:r>
              <a:rPr lang="es-ES_tradnl" sz="1200" dirty="0"/>
              <a:t>(y, </a:t>
            </a:r>
            <a:r>
              <a:rPr lang="es-ES_tradnl" sz="1200" dirty="0" err="1"/>
              <a:t>d_y</a:t>
            </a:r>
            <a:r>
              <a:rPr lang="es-ES_tradnl" sz="1200" dirty="0"/>
              <a:t>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), </a:t>
            </a:r>
            <a:r>
              <a:rPr lang="es-ES_tradnl" sz="1200" dirty="0" err="1"/>
              <a:t>cudaMemcpyDeviceToHost</a:t>
            </a:r>
            <a:r>
              <a:rPr lang="es-ES_tradnl" sz="1200" dirty="0"/>
              <a:t>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float</a:t>
            </a:r>
            <a:r>
              <a:rPr lang="es-ES_tradnl" sz="1200" dirty="0"/>
              <a:t> </a:t>
            </a:r>
            <a:r>
              <a:rPr lang="es-ES_tradnl" sz="1200" dirty="0" err="1"/>
              <a:t>maxError</a:t>
            </a:r>
            <a:r>
              <a:rPr lang="es-ES_tradnl" sz="1200" dirty="0"/>
              <a:t> = 0.0f;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for</a:t>
            </a:r>
            <a:r>
              <a:rPr lang="es-ES_tradnl" sz="1200" dirty="0"/>
              <a:t> (</a:t>
            </a:r>
            <a:r>
              <a:rPr lang="es-ES_tradnl" sz="1200" dirty="0" err="1"/>
              <a:t>int</a:t>
            </a:r>
            <a:r>
              <a:rPr lang="es-ES_tradnl" sz="1200" dirty="0"/>
              <a:t> i = 0; i &lt; N; i++) </a:t>
            </a:r>
          </a:p>
          <a:p>
            <a:r>
              <a:rPr lang="es-ES_tradnl" sz="1200" dirty="0"/>
              <a:t>		</a:t>
            </a:r>
            <a:r>
              <a:rPr lang="es-ES_tradnl" sz="1200" dirty="0" err="1"/>
              <a:t>maxError</a:t>
            </a:r>
            <a:r>
              <a:rPr lang="es-ES_tradnl" sz="1200" dirty="0"/>
              <a:t> = </a:t>
            </a:r>
            <a:r>
              <a:rPr lang="es-ES_tradnl" sz="1200" dirty="0" err="1"/>
              <a:t>max</a:t>
            </a:r>
            <a:r>
              <a:rPr lang="es-ES_tradnl" sz="1200" dirty="0"/>
              <a:t>(</a:t>
            </a:r>
            <a:r>
              <a:rPr lang="es-ES_tradnl" sz="1200" dirty="0" err="1"/>
              <a:t>maxError</a:t>
            </a:r>
            <a:r>
              <a:rPr lang="es-ES_tradnl" sz="1200" dirty="0"/>
              <a:t>, </a:t>
            </a:r>
            <a:r>
              <a:rPr lang="es-ES_tradnl" sz="1200" dirty="0" err="1"/>
              <a:t>abs</a:t>
            </a:r>
            <a:r>
              <a:rPr lang="es-ES_tradnl" sz="1200" dirty="0"/>
              <a:t>(y[i]-4.0f));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printf</a:t>
            </a:r>
            <a:r>
              <a:rPr lang="es-ES_tradnl" sz="1200" dirty="0"/>
              <a:t>("Max error: %f\n", </a:t>
            </a:r>
            <a:r>
              <a:rPr lang="es-ES_tradnl" sz="1200" dirty="0" err="1"/>
              <a:t>maxError</a:t>
            </a:r>
            <a:r>
              <a:rPr lang="es-ES_tradnl" sz="1200" dirty="0"/>
              <a:t>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cudaFree</a:t>
            </a:r>
            <a:r>
              <a:rPr lang="es-ES_tradnl" sz="1200" dirty="0"/>
              <a:t>(</a:t>
            </a:r>
            <a:r>
              <a:rPr lang="es-ES_tradnl" sz="1200" dirty="0" err="1"/>
              <a:t>d_x</a:t>
            </a:r>
            <a:r>
              <a:rPr lang="es-ES_tradnl" sz="1200" dirty="0"/>
              <a:t>);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cudaFree</a:t>
            </a:r>
            <a:r>
              <a:rPr lang="es-ES_tradnl" sz="1200" dirty="0"/>
              <a:t>(</a:t>
            </a:r>
            <a:r>
              <a:rPr lang="es-ES_tradnl" sz="1200" dirty="0" err="1"/>
              <a:t>d_y</a:t>
            </a:r>
            <a:r>
              <a:rPr lang="es-ES_tradnl" sz="1200" dirty="0"/>
              <a:t>); </a:t>
            </a:r>
          </a:p>
          <a:p>
            <a:r>
              <a:rPr lang="es-ES_tradnl" sz="1200" dirty="0"/>
              <a:t>	free(x); </a:t>
            </a:r>
          </a:p>
          <a:p>
            <a:r>
              <a:rPr lang="es-ES_tradnl" sz="1200" dirty="0"/>
              <a:t>	free(y); </a:t>
            </a:r>
          </a:p>
          <a:p>
            <a:r>
              <a:rPr lang="es-ES_tradnl" sz="1200" dirty="0"/>
              <a:t>}</a:t>
            </a:r>
          </a:p>
        </p:txBody>
      </p:sp>
      <p:sp>
        <p:nvSpPr>
          <p:cNvPr id="11" name="Rectángulo redondeado 10"/>
          <p:cNvSpPr/>
          <p:nvPr/>
        </p:nvSpPr>
        <p:spPr>
          <a:xfrm>
            <a:off x="8344422" y="2069922"/>
            <a:ext cx="2240071" cy="60960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Gesti</a:t>
            </a:r>
            <a:r>
              <a:rPr lang="es-ES" dirty="0" err="1"/>
              <a:t>ón</a:t>
            </a:r>
            <a:r>
              <a:rPr lang="es-ES" dirty="0"/>
              <a:t> de memoria</a:t>
            </a:r>
            <a:endParaRPr lang="es-ES_tradnl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8344421" y="2998936"/>
            <a:ext cx="2240071" cy="6096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Copia de datos</a:t>
            </a:r>
            <a:endParaRPr lang="es-ES_tradnl" dirty="0"/>
          </a:p>
        </p:txBody>
      </p:sp>
      <p:sp>
        <p:nvSpPr>
          <p:cNvPr id="13" name="Rectángulo redondeado 12"/>
          <p:cNvSpPr/>
          <p:nvPr/>
        </p:nvSpPr>
        <p:spPr>
          <a:xfrm>
            <a:off x="8346509" y="3915422"/>
            <a:ext cx="2240071" cy="6096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Código a ejecutar (GPU)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99251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D6B3311C-93D1-5341-9F3B-CA7E3531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4AFF2E8-7074-894A-AD1E-8FE33D103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06" r="23863"/>
          <a:stretch/>
        </p:blipFill>
        <p:spPr>
          <a:xfrm>
            <a:off x="-182880" y="-83368"/>
            <a:ext cx="7406640" cy="734020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A04A0AC-DF61-4442-8EDC-A7D5357F2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78" t="-253" r="19832"/>
          <a:stretch/>
        </p:blipFill>
        <p:spPr>
          <a:xfrm>
            <a:off x="5827244" y="-109494"/>
            <a:ext cx="6991773" cy="696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04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03" y="2668044"/>
            <a:ext cx="7290051" cy="194849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181213" y="1560048"/>
            <a:ext cx="53540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err="1"/>
              <a:t>Introducci</a:t>
            </a:r>
            <a:r>
              <a:rPr lang="es-ES" sz="6600" dirty="0" err="1"/>
              <a:t>ón</a:t>
            </a:r>
            <a:r>
              <a:rPr lang="es-ES" sz="6600" dirty="0"/>
              <a:t> a:</a:t>
            </a:r>
            <a:endParaRPr lang="es-ES_tradnl" sz="6600" dirty="0"/>
          </a:p>
        </p:txBody>
      </p:sp>
      <p:sp>
        <p:nvSpPr>
          <p:cNvPr id="6" name="Rectángulo redondeado 5"/>
          <p:cNvSpPr/>
          <p:nvPr/>
        </p:nvSpPr>
        <p:spPr>
          <a:xfrm>
            <a:off x="2127473" y="2114046"/>
            <a:ext cx="1139471" cy="300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mini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199536" y="4869911"/>
            <a:ext cx="3317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/>
              <a:t>Adrián Castelló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1996628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01041" y="0"/>
            <a:ext cx="5247462" cy="692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/>
              <a:t> __global__ </a:t>
            </a:r>
            <a:r>
              <a:rPr lang="es-ES_tradnl" sz="1200" dirty="0" err="1"/>
              <a:t>void</a:t>
            </a:r>
            <a:r>
              <a:rPr lang="es-ES_tradnl" sz="1200" dirty="0"/>
              <a:t> </a:t>
            </a:r>
            <a:r>
              <a:rPr lang="es-ES_tradnl" sz="1200" dirty="0" err="1"/>
              <a:t>saxpy</a:t>
            </a:r>
            <a:r>
              <a:rPr lang="es-ES_tradnl" sz="1200" dirty="0"/>
              <a:t>(</a:t>
            </a:r>
            <a:r>
              <a:rPr lang="es-ES_tradnl" sz="1200" dirty="0" err="1"/>
              <a:t>int</a:t>
            </a:r>
            <a:r>
              <a:rPr lang="es-ES_tradnl" sz="1200" dirty="0"/>
              <a:t> n, </a:t>
            </a:r>
            <a:r>
              <a:rPr lang="es-ES_tradnl" sz="1200" dirty="0" err="1"/>
              <a:t>float</a:t>
            </a:r>
            <a:r>
              <a:rPr lang="es-ES_tradnl" sz="1200" dirty="0"/>
              <a:t> a, </a:t>
            </a:r>
            <a:r>
              <a:rPr lang="es-ES_tradnl" sz="1200" dirty="0" err="1"/>
              <a:t>float</a:t>
            </a:r>
            <a:r>
              <a:rPr lang="es-ES_tradnl" sz="1200" dirty="0"/>
              <a:t> *x, </a:t>
            </a:r>
            <a:r>
              <a:rPr lang="es-ES_tradnl" sz="1200" dirty="0" err="1"/>
              <a:t>float</a:t>
            </a:r>
            <a:r>
              <a:rPr lang="es-ES_tradnl" sz="1200" dirty="0"/>
              <a:t> *y)</a:t>
            </a:r>
          </a:p>
          <a:p>
            <a:r>
              <a:rPr lang="es-ES_tradnl" sz="1200" dirty="0"/>
              <a:t> {  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int</a:t>
            </a:r>
            <a:r>
              <a:rPr lang="es-ES_tradnl" sz="1200" dirty="0"/>
              <a:t> i = </a:t>
            </a:r>
            <a:r>
              <a:rPr lang="es-ES_tradnl" sz="1200" dirty="0" err="1"/>
              <a:t>blockIdx.x</a:t>
            </a:r>
            <a:r>
              <a:rPr lang="es-ES_tradnl" sz="1200" dirty="0"/>
              <a:t>*</a:t>
            </a:r>
            <a:r>
              <a:rPr lang="es-ES_tradnl" sz="1200" dirty="0" err="1"/>
              <a:t>blockDim.x</a:t>
            </a:r>
            <a:r>
              <a:rPr lang="es-ES_tradnl" sz="1200" dirty="0"/>
              <a:t> + </a:t>
            </a:r>
            <a:r>
              <a:rPr lang="es-ES_tradnl" sz="1200" dirty="0" err="1"/>
              <a:t>threadIdx.x</a:t>
            </a:r>
            <a:r>
              <a:rPr lang="es-ES_tradnl" sz="1200" dirty="0"/>
              <a:t>;  </a:t>
            </a:r>
          </a:p>
          <a:p>
            <a:r>
              <a:rPr lang="es-ES_tradnl" sz="1200" dirty="0"/>
              <a:t>	 </a:t>
            </a:r>
            <a:r>
              <a:rPr lang="es-ES_tradnl" sz="1200" dirty="0" err="1"/>
              <a:t>if</a:t>
            </a:r>
            <a:r>
              <a:rPr lang="es-ES_tradnl" sz="1200" dirty="0"/>
              <a:t> (i &lt; n) y[i] = a*x[i] + y[i]; </a:t>
            </a:r>
          </a:p>
          <a:p>
            <a:r>
              <a:rPr lang="es-ES_tradnl" sz="1200" dirty="0"/>
              <a:t>} </a:t>
            </a:r>
          </a:p>
          <a:p>
            <a:r>
              <a:rPr lang="es-ES_tradnl" sz="1200" dirty="0" err="1"/>
              <a:t>int</a:t>
            </a:r>
            <a:r>
              <a:rPr lang="es-ES_tradnl" sz="1200" dirty="0"/>
              <a:t> </a:t>
            </a:r>
            <a:r>
              <a:rPr lang="es-ES_tradnl" sz="1200" dirty="0" err="1"/>
              <a:t>main</a:t>
            </a:r>
            <a:r>
              <a:rPr lang="es-ES_tradnl" sz="1200" dirty="0"/>
              <a:t>(</a:t>
            </a:r>
            <a:r>
              <a:rPr lang="es-ES_tradnl" sz="1200" dirty="0" err="1"/>
              <a:t>void</a:t>
            </a:r>
            <a:r>
              <a:rPr lang="es-ES_tradnl" sz="1200" dirty="0"/>
              <a:t>) </a:t>
            </a:r>
          </a:p>
          <a:p>
            <a:r>
              <a:rPr lang="es-ES_tradnl" sz="1200" dirty="0"/>
              <a:t>{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int</a:t>
            </a:r>
            <a:r>
              <a:rPr lang="es-ES_tradnl" sz="1200" dirty="0"/>
              <a:t> N = 1&lt;&lt;20;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float</a:t>
            </a:r>
            <a:r>
              <a:rPr lang="es-ES_tradnl" sz="1200" dirty="0"/>
              <a:t> *x, *y, *</a:t>
            </a:r>
            <a:r>
              <a:rPr lang="es-ES_tradnl" sz="1200" dirty="0" err="1"/>
              <a:t>d_x</a:t>
            </a:r>
            <a:r>
              <a:rPr lang="es-ES_tradnl" sz="1200" dirty="0"/>
              <a:t>, *</a:t>
            </a:r>
            <a:r>
              <a:rPr lang="es-ES_tradnl" sz="1200" dirty="0" err="1"/>
              <a:t>d_y</a:t>
            </a:r>
            <a:r>
              <a:rPr lang="es-ES_tradnl" sz="1200" dirty="0"/>
              <a:t>; </a:t>
            </a:r>
          </a:p>
          <a:p>
            <a:endParaRPr lang="es-ES_tradnl" sz="1200" dirty="0"/>
          </a:p>
          <a:p>
            <a:r>
              <a:rPr lang="es-ES_tradnl" sz="1200" dirty="0"/>
              <a:t>	x = (</a:t>
            </a:r>
            <a:r>
              <a:rPr lang="es-ES_tradnl" sz="1200" dirty="0" err="1"/>
              <a:t>float</a:t>
            </a:r>
            <a:r>
              <a:rPr lang="es-ES_tradnl" sz="1200" dirty="0"/>
              <a:t>*)</a:t>
            </a:r>
            <a:r>
              <a:rPr lang="es-ES_tradnl" sz="1200" dirty="0" err="1"/>
              <a:t>malloc</a:t>
            </a:r>
            <a:r>
              <a:rPr lang="es-ES_tradnl" sz="1200" dirty="0"/>
              <a:t>(N*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)); </a:t>
            </a:r>
          </a:p>
          <a:p>
            <a:r>
              <a:rPr lang="es-ES_tradnl" sz="1200" dirty="0"/>
              <a:t>	y = (</a:t>
            </a:r>
            <a:r>
              <a:rPr lang="es-ES_tradnl" sz="1200" dirty="0" err="1"/>
              <a:t>float</a:t>
            </a:r>
            <a:r>
              <a:rPr lang="es-ES_tradnl" sz="1200" dirty="0"/>
              <a:t>*)</a:t>
            </a:r>
            <a:r>
              <a:rPr lang="es-ES_tradnl" sz="1200" dirty="0" err="1"/>
              <a:t>malloc</a:t>
            </a:r>
            <a:r>
              <a:rPr lang="es-ES_tradnl" sz="1200" dirty="0"/>
              <a:t>(N*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));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cudaMalloc</a:t>
            </a:r>
            <a:r>
              <a:rPr lang="es-ES_tradnl" sz="1200" dirty="0"/>
              <a:t>(&amp;</a:t>
            </a:r>
            <a:r>
              <a:rPr lang="es-ES_tradnl" sz="1200" dirty="0" err="1"/>
              <a:t>d_x</a:t>
            </a:r>
            <a:r>
              <a:rPr lang="es-ES_tradnl" sz="1200" dirty="0"/>
              <a:t>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)); 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cudaMalloc</a:t>
            </a:r>
            <a:r>
              <a:rPr lang="es-ES_tradnl" sz="1200" dirty="0"/>
              <a:t>(&amp;</a:t>
            </a:r>
            <a:r>
              <a:rPr lang="es-ES_tradnl" sz="1200" dirty="0" err="1"/>
              <a:t>d_y</a:t>
            </a:r>
            <a:r>
              <a:rPr lang="es-ES_tradnl" sz="1200" dirty="0"/>
              <a:t>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for</a:t>
            </a:r>
            <a:r>
              <a:rPr lang="es-ES_tradnl" sz="1200" dirty="0"/>
              <a:t> (</a:t>
            </a:r>
            <a:r>
              <a:rPr lang="es-ES_tradnl" sz="1200" dirty="0" err="1"/>
              <a:t>int</a:t>
            </a:r>
            <a:r>
              <a:rPr lang="es-ES_tradnl" sz="1200" dirty="0"/>
              <a:t> i = 0; i &lt; N; i++) { </a:t>
            </a:r>
          </a:p>
          <a:p>
            <a:r>
              <a:rPr lang="es-ES_tradnl" sz="1200" dirty="0"/>
              <a:t>		x[i] = 1.0f; y[i] = 2.0f; </a:t>
            </a:r>
          </a:p>
          <a:p>
            <a:r>
              <a:rPr lang="es-ES_tradnl" sz="1200" dirty="0"/>
              <a:t>	}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cudaMemcpy</a:t>
            </a:r>
            <a:r>
              <a:rPr lang="es-ES_tradnl" sz="1200" dirty="0"/>
              <a:t>(</a:t>
            </a:r>
            <a:r>
              <a:rPr lang="es-ES_tradnl" sz="1200" dirty="0" err="1"/>
              <a:t>d_x</a:t>
            </a:r>
            <a:r>
              <a:rPr lang="es-ES_tradnl" sz="1200" dirty="0"/>
              <a:t>, x,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), </a:t>
            </a:r>
            <a:r>
              <a:rPr lang="es-ES_tradnl" sz="1200" dirty="0" err="1"/>
              <a:t>cudaMemcpyHostToDevice</a:t>
            </a:r>
            <a:r>
              <a:rPr lang="es-ES_tradnl" sz="1200" dirty="0"/>
              <a:t>);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cudaMemcpy</a:t>
            </a:r>
            <a:r>
              <a:rPr lang="es-ES_tradnl" sz="1200" dirty="0"/>
              <a:t>(</a:t>
            </a:r>
            <a:r>
              <a:rPr lang="es-ES_tradnl" sz="1200" dirty="0" err="1"/>
              <a:t>d_y</a:t>
            </a:r>
            <a:r>
              <a:rPr lang="es-ES_tradnl" sz="1200" dirty="0"/>
              <a:t>, y,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), </a:t>
            </a:r>
            <a:r>
              <a:rPr lang="es-ES_tradnl" sz="1200" dirty="0" err="1"/>
              <a:t>cudaMemcpyHostToDevice</a:t>
            </a:r>
            <a:r>
              <a:rPr lang="es-ES_tradnl" sz="1200" dirty="0"/>
              <a:t>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saxpy</a:t>
            </a:r>
            <a:r>
              <a:rPr lang="es-ES_tradnl" sz="1200" dirty="0"/>
              <a:t>&lt;&lt;&lt;(N+255)/256, 256&gt;&gt;&gt;(N, 2.0f, </a:t>
            </a:r>
            <a:r>
              <a:rPr lang="es-ES_tradnl" sz="1200" dirty="0" err="1"/>
              <a:t>d_x</a:t>
            </a:r>
            <a:r>
              <a:rPr lang="es-ES_tradnl" sz="1200" dirty="0"/>
              <a:t>, </a:t>
            </a:r>
            <a:r>
              <a:rPr lang="es-ES_tradnl" sz="1200" dirty="0" err="1"/>
              <a:t>d_y</a:t>
            </a:r>
            <a:r>
              <a:rPr lang="es-ES_tradnl" sz="1200" dirty="0"/>
              <a:t>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cudaMemcpy</a:t>
            </a:r>
            <a:r>
              <a:rPr lang="es-ES_tradnl" sz="1200" dirty="0"/>
              <a:t>(y, </a:t>
            </a:r>
            <a:r>
              <a:rPr lang="es-ES_tradnl" sz="1200" dirty="0" err="1"/>
              <a:t>d_y</a:t>
            </a:r>
            <a:r>
              <a:rPr lang="es-ES_tradnl" sz="1200" dirty="0"/>
              <a:t>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), </a:t>
            </a:r>
            <a:r>
              <a:rPr lang="es-ES_tradnl" sz="1200" dirty="0" err="1"/>
              <a:t>cudaMemcpyDeviceToHost</a:t>
            </a:r>
            <a:r>
              <a:rPr lang="es-ES_tradnl" sz="1200" dirty="0"/>
              <a:t>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float</a:t>
            </a:r>
            <a:r>
              <a:rPr lang="es-ES_tradnl" sz="1200" dirty="0"/>
              <a:t> </a:t>
            </a:r>
            <a:r>
              <a:rPr lang="es-ES_tradnl" sz="1200" dirty="0" err="1"/>
              <a:t>maxError</a:t>
            </a:r>
            <a:r>
              <a:rPr lang="es-ES_tradnl" sz="1200" dirty="0"/>
              <a:t> = 0.0f;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for</a:t>
            </a:r>
            <a:r>
              <a:rPr lang="es-ES_tradnl" sz="1200" dirty="0"/>
              <a:t> (</a:t>
            </a:r>
            <a:r>
              <a:rPr lang="es-ES_tradnl" sz="1200" dirty="0" err="1"/>
              <a:t>int</a:t>
            </a:r>
            <a:r>
              <a:rPr lang="es-ES_tradnl" sz="1200" dirty="0"/>
              <a:t> i = 0; i &lt; N; i++) </a:t>
            </a:r>
          </a:p>
          <a:p>
            <a:r>
              <a:rPr lang="es-ES_tradnl" sz="1200" dirty="0"/>
              <a:t>		</a:t>
            </a:r>
            <a:r>
              <a:rPr lang="es-ES_tradnl" sz="1200" dirty="0" err="1"/>
              <a:t>maxError</a:t>
            </a:r>
            <a:r>
              <a:rPr lang="es-ES_tradnl" sz="1200" dirty="0"/>
              <a:t> = </a:t>
            </a:r>
            <a:r>
              <a:rPr lang="es-ES_tradnl" sz="1200" dirty="0" err="1"/>
              <a:t>max</a:t>
            </a:r>
            <a:r>
              <a:rPr lang="es-ES_tradnl" sz="1200" dirty="0"/>
              <a:t>(</a:t>
            </a:r>
            <a:r>
              <a:rPr lang="es-ES_tradnl" sz="1200" dirty="0" err="1"/>
              <a:t>maxError</a:t>
            </a:r>
            <a:r>
              <a:rPr lang="es-ES_tradnl" sz="1200" dirty="0"/>
              <a:t>, </a:t>
            </a:r>
            <a:r>
              <a:rPr lang="es-ES_tradnl" sz="1200" dirty="0" err="1"/>
              <a:t>abs</a:t>
            </a:r>
            <a:r>
              <a:rPr lang="es-ES_tradnl" sz="1200" dirty="0"/>
              <a:t>(y[i]-4.0f));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printf</a:t>
            </a:r>
            <a:r>
              <a:rPr lang="es-ES_tradnl" sz="1200" dirty="0"/>
              <a:t>("Max error: %f\n", </a:t>
            </a:r>
            <a:r>
              <a:rPr lang="es-ES_tradnl" sz="1200" dirty="0" err="1"/>
              <a:t>maxError</a:t>
            </a:r>
            <a:r>
              <a:rPr lang="es-ES_tradnl" sz="1200" dirty="0"/>
              <a:t>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cudaFree</a:t>
            </a:r>
            <a:r>
              <a:rPr lang="es-ES_tradnl" sz="1200" dirty="0"/>
              <a:t>(</a:t>
            </a:r>
            <a:r>
              <a:rPr lang="es-ES_tradnl" sz="1200" dirty="0" err="1"/>
              <a:t>d_x</a:t>
            </a:r>
            <a:r>
              <a:rPr lang="es-ES_tradnl" sz="1200" dirty="0"/>
              <a:t>);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cudaFree</a:t>
            </a:r>
            <a:r>
              <a:rPr lang="es-ES_tradnl" sz="1200" dirty="0"/>
              <a:t>(</a:t>
            </a:r>
            <a:r>
              <a:rPr lang="es-ES_tradnl" sz="1200" dirty="0" err="1"/>
              <a:t>d_y</a:t>
            </a:r>
            <a:r>
              <a:rPr lang="es-ES_tradnl" sz="1200" dirty="0"/>
              <a:t>); </a:t>
            </a:r>
          </a:p>
          <a:p>
            <a:r>
              <a:rPr lang="es-ES_tradnl" sz="1200" dirty="0"/>
              <a:t>	free(x); </a:t>
            </a:r>
          </a:p>
          <a:p>
            <a:r>
              <a:rPr lang="es-ES_tradnl" sz="1200" dirty="0"/>
              <a:t>	free(y); </a:t>
            </a:r>
          </a:p>
          <a:p>
            <a:r>
              <a:rPr lang="es-ES_tradnl" sz="1200" dirty="0"/>
              <a:t>}</a:t>
            </a: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/>
          </p:nvPr>
        </p:nvGraphicFramePr>
        <p:xfrm>
          <a:off x="5911342" y="2210263"/>
          <a:ext cx="603848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3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Campo </a:t>
                      </a:r>
                      <a:r>
                        <a:rPr lang="es-ES_tradnl" dirty="0" err="1"/>
                        <a:t>Cient</a:t>
                      </a:r>
                      <a:r>
                        <a:rPr lang="es-ES" dirty="0" err="1"/>
                        <a:t>ífico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¿</a:t>
                      </a:r>
                      <a:r>
                        <a:rPr lang="es-ES" dirty="0"/>
                        <a:t>Será un paso natural el uso de CUD</a:t>
                      </a:r>
                      <a:r>
                        <a:rPr lang="es-ES" baseline="0" dirty="0"/>
                        <a:t>A?</a:t>
                      </a:r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err="1"/>
                        <a:t>Inform</a:t>
                      </a:r>
                      <a:r>
                        <a:rPr lang="es-ES" dirty="0"/>
                        <a:t>ática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F</a:t>
                      </a:r>
                      <a:r>
                        <a:rPr lang="es-ES" dirty="0" err="1"/>
                        <a:t>ísica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err="1"/>
                        <a:t>Qu</a:t>
                      </a:r>
                      <a:r>
                        <a:rPr lang="es-ES" dirty="0" err="1"/>
                        <a:t>ímica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err="1"/>
                        <a:t>Aeron</a:t>
                      </a:r>
                      <a:r>
                        <a:rPr lang="es-ES" dirty="0"/>
                        <a:t>a</a:t>
                      </a:r>
                      <a:r>
                        <a:rPr lang="es-ES_tradnl" dirty="0"/>
                        <a:t>utica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Otros</a:t>
                      </a:r>
                      <a:r>
                        <a:rPr lang="mr-IN" dirty="0"/>
                        <a:t>…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Rectángulo redondeado 1"/>
          <p:cNvSpPr/>
          <p:nvPr/>
        </p:nvSpPr>
        <p:spPr>
          <a:xfrm>
            <a:off x="0" y="1"/>
            <a:ext cx="5748503" cy="68580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56386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01041" y="0"/>
            <a:ext cx="5247462" cy="692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/>
              <a:t> __global__ </a:t>
            </a:r>
            <a:r>
              <a:rPr lang="es-ES_tradnl" sz="1200" dirty="0" err="1"/>
              <a:t>void</a:t>
            </a:r>
            <a:r>
              <a:rPr lang="es-ES_tradnl" sz="1200" dirty="0"/>
              <a:t> </a:t>
            </a:r>
            <a:r>
              <a:rPr lang="es-ES_tradnl" sz="1200" dirty="0" err="1"/>
              <a:t>saxpy</a:t>
            </a:r>
            <a:r>
              <a:rPr lang="es-ES_tradnl" sz="1200" dirty="0"/>
              <a:t>(</a:t>
            </a:r>
            <a:r>
              <a:rPr lang="es-ES_tradnl" sz="1200" dirty="0" err="1"/>
              <a:t>int</a:t>
            </a:r>
            <a:r>
              <a:rPr lang="es-ES_tradnl" sz="1200" dirty="0"/>
              <a:t> n, </a:t>
            </a:r>
            <a:r>
              <a:rPr lang="es-ES_tradnl" sz="1200" dirty="0" err="1"/>
              <a:t>float</a:t>
            </a:r>
            <a:r>
              <a:rPr lang="es-ES_tradnl" sz="1200" dirty="0"/>
              <a:t> a, </a:t>
            </a:r>
            <a:r>
              <a:rPr lang="es-ES_tradnl" sz="1200" dirty="0" err="1"/>
              <a:t>float</a:t>
            </a:r>
            <a:r>
              <a:rPr lang="es-ES_tradnl" sz="1200" dirty="0"/>
              <a:t> *x, </a:t>
            </a:r>
            <a:r>
              <a:rPr lang="es-ES_tradnl" sz="1200" dirty="0" err="1"/>
              <a:t>float</a:t>
            </a:r>
            <a:r>
              <a:rPr lang="es-ES_tradnl" sz="1200" dirty="0"/>
              <a:t> *y)</a:t>
            </a:r>
          </a:p>
          <a:p>
            <a:r>
              <a:rPr lang="es-ES_tradnl" sz="1200" dirty="0"/>
              <a:t> {  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int</a:t>
            </a:r>
            <a:r>
              <a:rPr lang="es-ES_tradnl" sz="1200" dirty="0"/>
              <a:t> i = </a:t>
            </a:r>
            <a:r>
              <a:rPr lang="es-ES_tradnl" sz="1200" dirty="0" err="1"/>
              <a:t>blockIdx.x</a:t>
            </a:r>
            <a:r>
              <a:rPr lang="es-ES_tradnl" sz="1200" dirty="0"/>
              <a:t>*</a:t>
            </a:r>
            <a:r>
              <a:rPr lang="es-ES_tradnl" sz="1200" dirty="0" err="1"/>
              <a:t>blockDim.x</a:t>
            </a:r>
            <a:r>
              <a:rPr lang="es-ES_tradnl" sz="1200" dirty="0"/>
              <a:t> + </a:t>
            </a:r>
            <a:r>
              <a:rPr lang="es-ES_tradnl" sz="1200" dirty="0" err="1"/>
              <a:t>threadIdx.x</a:t>
            </a:r>
            <a:r>
              <a:rPr lang="es-ES_tradnl" sz="1200" dirty="0"/>
              <a:t>;  </a:t>
            </a:r>
          </a:p>
          <a:p>
            <a:r>
              <a:rPr lang="es-ES_tradnl" sz="1200" dirty="0"/>
              <a:t>	 </a:t>
            </a:r>
            <a:r>
              <a:rPr lang="es-ES_tradnl" sz="1200" dirty="0" err="1"/>
              <a:t>if</a:t>
            </a:r>
            <a:r>
              <a:rPr lang="es-ES_tradnl" sz="1200" dirty="0"/>
              <a:t> (i &lt; n) y[i] = a*x[i] + y[i]; </a:t>
            </a:r>
          </a:p>
          <a:p>
            <a:r>
              <a:rPr lang="es-ES_tradnl" sz="1200" dirty="0"/>
              <a:t>} </a:t>
            </a:r>
          </a:p>
          <a:p>
            <a:r>
              <a:rPr lang="es-ES_tradnl" sz="1200" dirty="0" err="1"/>
              <a:t>int</a:t>
            </a:r>
            <a:r>
              <a:rPr lang="es-ES_tradnl" sz="1200" dirty="0"/>
              <a:t> </a:t>
            </a:r>
            <a:r>
              <a:rPr lang="es-ES_tradnl" sz="1200" dirty="0" err="1"/>
              <a:t>main</a:t>
            </a:r>
            <a:r>
              <a:rPr lang="es-ES_tradnl" sz="1200" dirty="0"/>
              <a:t>(</a:t>
            </a:r>
            <a:r>
              <a:rPr lang="es-ES_tradnl" sz="1200" dirty="0" err="1"/>
              <a:t>void</a:t>
            </a:r>
            <a:r>
              <a:rPr lang="es-ES_tradnl" sz="1200" dirty="0"/>
              <a:t>) </a:t>
            </a:r>
          </a:p>
          <a:p>
            <a:r>
              <a:rPr lang="es-ES_tradnl" sz="1200" dirty="0"/>
              <a:t>{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int</a:t>
            </a:r>
            <a:r>
              <a:rPr lang="es-ES_tradnl" sz="1200" dirty="0"/>
              <a:t> N = 1&lt;&lt;20;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float</a:t>
            </a:r>
            <a:r>
              <a:rPr lang="es-ES_tradnl" sz="1200" dirty="0"/>
              <a:t> *x, *y, *</a:t>
            </a:r>
            <a:r>
              <a:rPr lang="es-ES_tradnl" sz="1200" dirty="0" err="1"/>
              <a:t>d_x</a:t>
            </a:r>
            <a:r>
              <a:rPr lang="es-ES_tradnl" sz="1200" dirty="0"/>
              <a:t>, *</a:t>
            </a:r>
            <a:r>
              <a:rPr lang="es-ES_tradnl" sz="1200" dirty="0" err="1"/>
              <a:t>d_y</a:t>
            </a:r>
            <a:r>
              <a:rPr lang="es-ES_tradnl" sz="1200" dirty="0"/>
              <a:t>; </a:t>
            </a:r>
          </a:p>
          <a:p>
            <a:endParaRPr lang="es-ES_tradnl" sz="1200" dirty="0"/>
          </a:p>
          <a:p>
            <a:r>
              <a:rPr lang="es-ES_tradnl" sz="1200" dirty="0"/>
              <a:t>	x = (</a:t>
            </a:r>
            <a:r>
              <a:rPr lang="es-ES_tradnl" sz="1200" dirty="0" err="1"/>
              <a:t>float</a:t>
            </a:r>
            <a:r>
              <a:rPr lang="es-ES_tradnl" sz="1200" dirty="0"/>
              <a:t>*)</a:t>
            </a:r>
            <a:r>
              <a:rPr lang="es-ES_tradnl" sz="1200" dirty="0" err="1"/>
              <a:t>malloc</a:t>
            </a:r>
            <a:r>
              <a:rPr lang="es-ES_tradnl" sz="1200" dirty="0"/>
              <a:t>(N*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)); </a:t>
            </a:r>
          </a:p>
          <a:p>
            <a:r>
              <a:rPr lang="es-ES_tradnl" sz="1200" dirty="0"/>
              <a:t>	y = (</a:t>
            </a:r>
            <a:r>
              <a:rPr lang="es-ES_tradnl" sz="1200" dirty="0" err="1"/>
              <a:t>float</a:t>
            </a:r>
            <a:r>
              <a:rPr lang="es-ES_tradnl" sz="1200" dirty="0"/>
              <a:t>*)</a:t>
            </a:r>
            <a:r>
              <a:rPr lang="es-ES_tradnl" sz="1200" dirty="0" err="1"/>
              <a:t>malloc</a:t>
            </a:r>
            <a:r>
              <a:rPr lang="es-ES_tradnl" sz="1200" dirty="0"/>
              <a:t>(N*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));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cudaMalloc</a:t>
            </a:r>
            <a:r>
              <a:rPr lang="es-ES_tradnl" sz="1200" dirty="0"/>
              <a:t>(&amp;</a:t>
            </a:r>
            <a:r>
              <a:rPr lang="es-ES_tradnl" sz="1200" dirty="0" err="1"/>
              <a:t>d_x</a:t>
            </a:r>
            <a:r>
              <a:rPr lang="es-ES_tradnl" sz="1200" dirty="0"/>
              <a:t>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)); 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cudaMalloc</a:t>
            </a:r>
            <a:r>
              <a:rPr lang="es-ES_tradnl" sz="1200" dirty="0"/>
              <a:t>(&amp;</a:t>
            </a:r>
            <a:r>
              <a:rPr lang="es-ES_tradnl" sz="1200" dirty="0" err="1"/>
              <a:t>d_y</a:t>
            </a:r>
            <a:r>
              <a:rPr lang="es-ES_tradnl" sz="1200" dirty="0"/>
              <a:t>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for</a:t>
            </a:r>
            <a:r>
              <a:rPr lang="es-ES_tradnl" sz="1200" dirty="0"/>
              <a:t> (</a:t>
            </a:r>
            <a:r>
              <a:rPr lang="es-ES_tradnl" sz="1200" dirty="0" err="1"/>
              <a:t>int</a:t>
            </a:r>
            <a:r>
              <a:rPr lang="es-ES_tradnl" sz="1200" dirty="0"/>
              <a:t> i = 0; i &lt; N; i++) { </a:t>
            </a:r>
          </a:p>
          <a:p>
            <a:r>
              <a:rPr lang="es-ES_tradnl" sz="1200" dirty="0"/>
              <a:t>		x[i] = 1.0f; y[i] = 2.0f; </a:t>
            </a:r>
          </a:p>
          <a:p>
            <a:r>
              <a:rPr lang="es-ES_tradnl" sz="1200" dirty="0"/>
              <a:t>	}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cudaMemcpy</a:t>
            </a:r>
            <a:r>
              <a:rPr lang="es-ES_tradnl" sz="1200" dirty="0"/>
              <a:t>(</a:t>
            </a:r>
            <a:r>
              <a:rPr lang="es-ES_tradnl" sz="1200" dirty="0" err="1"/>
              <a:t>d_x</a:t>
            </a:r>
            <a:r>
              <a:rPr lang="es-ES_tradnl" sz="1200" dirty="0"/>
              <a:t>, x,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), </a:t>
            </a:r>
            <a:r>
              <a:rPr lang="es-ES_tradnl" sz="1200" dirty="0" err="1"/>
              <a:t>cudaMemcpyHostToDevice</a:t>
            </a:r>
            <a:r>
              <a:rPr lang="es-ES_tradnl" sz="1200" dirty="0"/>
              <a:t>);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cudaMemcpy</a:t>
            </a:r>
            <a:r>
              <a:rPr lang="es-ES_tradnl" sz="1200" dirty="0"/>
              <a:t>(</a:t>
            </a:r>
            <a:r>
              <a:rPr lang="es-ES_tradnl" sz="1200" dirty="0" err="1"/>
              <a:t>d_y</a:t>
            </a:r>
            <a:r>
              <a:rPr lang="es-ES_tradnl" sz="1200" dirty="0"/>
              <a:t>, y,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), </a:t>
            </a:r>
            <a:r>
              <a:rPr lang="es-ES_tradnl" sz="1200" dirty="0" err="1"/>
              <a:t>cudaMemcpyHostToDevice</a:t>
            </a:r>
            <a:r>
              <a:rPr lang="es-ES_tradnl" sz="1200" dirty="0"/>
              <a:t>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saxpy</a:t>
            </a:r>
            <a:r>
              <a:rPr lang="es-ES_tradnl" sz="1200" dirty="0"/>
              <a:t>&lt;&lt;&lt;(N+255)/256, 256&gt;&gt;&gt;(N, 2.0f, </a:t>
            </a:r>
            <a:r>
              <a:rPr lang="es-ES_tradnl" sz="1200" dirty="0" err="1"/>
              <a:t>d_x</a:t>
            </a:r>
            <a:r>
              <a:rPr lang="es-ES_tradnl" sz="1200" dirty="0"/>
              <a:t>, </a:t>
            </a:r>
            <a:r>
              <a:rPr lang="es-ES_tradnl" sz="1200" dirty="0" err="1"/>
              <a:t>d_y</a:t>
            </a:r>
            <a:r>
              <a:rPr lang="es-ES_tradnl" sz="1200" dirty="0"/>
              <a:t>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cudaMemcpy</a:t>
            </a:r>
            <a:r>
              <a:rPr lang="es-ES_tradnl" sz="1200" dirty="0"/>
              <a:t>(y, </a:t>
            </a:r>
            <a:r>
              <a:rPr lang="es-ES_tradnl" sz="1200" dirty="0" err="1"/>
              <a:t>d_y</a:t>
            </a:r>
            <a:r>
              <a:rPr lang="es-ES_tradnl" sz="1200" dirty="0"/>
              <a:t>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), </a:t>
            </a:r>
            <a:r>
              <a:rPr lang="es-ES_tradnl" sz="1200" dirty="0" err="1"/>
              <a:t>cudaMemcpyDeviceToHost</a:t>
            </a:r>
            <a:r>
              <a:rPr lang="es-ES_tradnl" sz="1200" dirty="0"/>
              <a:t>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float</a:t>
            </a:r>
            <a:r>
              <a:rPr lang="es-ES_tradnl" sz="1200" dirty="0"/>
              <a:t> </a:t>
            </a:r>
            <a:r>
              <a:rPr lang="es-ES_tradnl" sz="1200" dirty="0" err="1"/>
              <a:t>maxError</a:t>
            </a:r>
            <a:r>
              <a:rPr lang="es-ES_tradnl" sz="1200" dirty="0"/>
              <a:t> = 0.0f;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for</a:t>
            </a:r>
            <a:r>
              <a:rPr lang="es-ES_tradnl" sz="1200" dirty="0"/>
              <a:t> (</a:t>
            </a:r>
            <a:r>
              <a:rPr lang="es-ES_tradnl" sz="1200" dirty="0" err="1"/>
              <a:t>int</a:t>
            </a:r>
            <a:r>
              <a:rPr lang="es-ES_tradnl" sz="1200" dirty="0"/>
              <a:t> i = 0; i &lt; N; i++) </a:t>
            </a:r>
          </a:p>
          <a:p>
            <a:r>
              <a:rPr lang="es-ES_tradnl" sz="1200" dirty="0"/>
              <a:t>		</a:t>
            </a:r>
            <a:r>
              <a:rPr lang="es-ES_tradnl" sz="1200" dirty="0" err="1"/>
              <a:t>maxError</a:t>
            </a:r>
            <a:r>
              <a:rPr lang="es-ES_tradnl" sz="1200" dirty="0"/>
              <a:t> = </a:t>
            </a:r>
            <a:r>
              <a:rPr lang="es-ES_tradnl" sz="1200" dirty="0" err="1"/>
              <a:t>max</a:t>
            </a:r>
            <a:r>
              <a:rPr lang="es-ES_tradnl" sz="1200" dirty="0"/>
              <a:t>(</a:t>
            </a:r>
            <a:r>
              <a:rPr lang="es-ES_tradnl" sz="1200" dirty="0" err="1"/>
              <a:t>maxError</a:t>
            </a:r>
            <a:r>
              <a:rPr lang="es-ES_tradnl" sz="1200" dirty="0"/>
              <a:t>, </a:t>
            </a:r>
            <a:r>
              <a:rPr lang="es-ES_tradnl" sz="1200" dirty="0" err="1"/>
              <a:t>abs</a:t>
            </a:r>
            <a:r>
              <a:rPr lang="es-ES_tradnl" sz="1200" dirty="0"/>
              <a:t>(y[i]-4.0f));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printf</a:t>
            </a:r>
            <a:r>
              <a:rPr lang="es-ES_tradnl" sz="1200" dirty="0"/>
              <a:t>("Max error: %f\n", </a:t>
            </a:r>
            <a:r>
              <a:rPr lang="es-ES_tradnl" sz="1200" dirty="0" err="1"/>
              <a:t>maxError</a:t>
            </a:r>
            <a:r>
              <a:rPr lang="es-ES_tradnl" sz="1200" dirty="0"/>
              <a:t>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cudaFree</a:t>
            </a:r>
            <a:r>
              <a:rPr lang="es-ES_tradnl" sz="1200" dirty="0"/>
              <a:t>(</a:t>
            </a:r>
            <a:r>
              <a:rPr lang="es-ES_tradnl" sz="1200" dirty="0" err="1"/>
              <a:t>d_x</a:t>
            </a:r>
            <a:r>
              <a:rPr lang="es-ES_tradnl" sz="1200" dirty="0"/>
              <a:t>);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cudaFree</a:t>
            </a:r>
            <a:r>
              <a:rPr lang="es-ES_tradnl" sz="1200" dirty="0"/>
              <a:t>(</a:t>
            </a:r>
            <a:r>
              <a:rPr lang="es-ES_tradnl" sz="1200" dirty="0" err="1"/>
              <a:t>d_y</a:t>
            </a:r>
            <a:r>
              <a:rPr lang="es-ES_tradnl" sz="1200" dirty="0"/>
              <a:t>); </a:t>
            </a:r>
          </a:p>
          <a:p>
            <a:r>
              <a:rPr lang="es-ES_tradnl" sz="1200" dirty="0"/>
              <a:t>	free(x); </a:t>
            </a:r>
          </a:p>
          <a:p>
            <a:r>
              <a:rPr lang="es-ES_tradnl" sz="1200" dirty="0"/>
              <a:t>	free(y); </a:t>
            </a:r>
          </a:p>
          <a:p>
            <a:r>
              <a:rPr lang="es-ES_tradnl" sz="1200" dirty="0"/>
              <a:t>}</a:t>
            </a: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/>
          </p:nvPr>
        </p:nvGraphicFramePr>
        <p:xfrm>
          <a:off x="5911342" y="2210263"/>
          <a:ext cx="603848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3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Campo </a:t>
                      </a:r>
                      <a:r>
                        <a:rPr lang="es-ES_tradnl" dirty="0" err="1"/>
                        <a:t>Cient</a:t>
                      </a:r>
                      <a:r>
                        <a:rPr lang="es-ES" dirty="0" err="1"/>
                        <a:t>ífico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¿</a:t>
                      </a:r>
                      <a:r>
                        <a:rPr lang="es-ES" dirty="0"/>
                        <a:t>Será un paso natural el uso de CUD</a:t>
                      </a:r>
                      <a:r>
                        <a:rPr lang="es-ES" baseline="0" dirty="0"/>
                        <a:t>A?</a:t>
                      </a:r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err="1"/>
                        <a:t>Inform</a:t>
                      </a:r>
                      <a:r>
                        <a:rPr lang="es-ES" dirty="0"/>
                        <a:t>ática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F</a:t>
                      </a:r>
                      <a:r>
                        <a:rPr lang="es-ES" dirty="0" err="1"/>
                        <a:t>ísica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err="1"/>
                        <a:t>Qu</a:t>
                      </a:r>
                      <a:r>
                        <a:rPr lang="es-ES" dirty="0" err="1"/>
                        <a:t>ímica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err="1"/>
                        <a:t>Aeron</a:t>
                      </a:r>
                      <a:r>
                        <a:rPr lang="es-ES" dirty="0"/>
                        <a:t>a</a:t>
                      </a:r>
                      <a:r>
                        <a:rPr lang="es-ES_tradnl" dirty="0"/>
                        <a:t>utica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Otros</a:t>
                      </a:r>
                      <a:r>
                        <a:rPr lang="mr-IN" dirty="0"/>
                        <a:t>…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7152362" y="5185775"/>
            <a:ext cx="396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Suelen utilizar </a:t>
            </a:r>
            <a:r>
              <a:rPr lang="es-ES_tradnl" dirty="0" err="1"/>
              <a:t>OpenMP</a:t>
            </a:r>
            <a:r>
              <a:rPr lang="es-ES_tradnl" dirty="0"/>
              <a:t> en sus c</a:t>
            </a:r>
            <a:r>
              <a:rPr lang="es-ES" dirty="0" err="1"/>
              <a:t>ódigos</a:t>
            </a:r>
            <a:r>
              <a:rPr lang="mr-IN" dirty="0"/>
              <a:t>…</a:t>
            </a:r>
            <a:endParaRPr lang="es-ES_tradnl" dirty="0"/>
          </a:p>
        </p:txBody>
      </p:sp>
      <p:sp>
        <p:nvSpPr>
          <p:cNvPr id="3" name="Rectángulo redondeado 2"/>
          <p:cNvSpPr/>
          <p:nvPr/>
        </p:nvSpPr>
        <p:spPr>
          <a:xfrm>
            <a:off x="5911342" y="3006247"/>
            <a:ext cx="5925754" cy="1429056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7" name="Conector recto de flecha 6"/>
          <p:cNvCxnSpPr/>
          <p:nvPr/>
        </p:nvCxnSpPr>
        <p:spPr>
          <a:xfrm flipH="1" flipV="1">
            <a:off x="9194104" y="4546948"/>
            <a:ext cx="225469" cy="5511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redondeado 7"/>
          <p:cNvSpPr/>
          <p:nvPr/>
        </p:nvSpPr>
        <p:spPr>
          <a:xfrm>
            <a:off x="0" y="1"/>
            <a:ext cx="5748503" cy="68580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39778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950" y="433812"/>
            <a:ext cx="5511800" cy="1473200"/>
          </a:xfrm>
        </p:spPr>
      </p:pic>
      <p:sp>
        <p:nvSpPr>
          <p:cNvPr id="5" name="CuadroTexto 4"/>
          <p:cNvSpPr txBox="1"/>
          <p:nvPr/>
        </p:nvSpPr>
        <p:spPr>
          <a:xfrm>
            <a:off x="1127342" y="2668044"/>
            <a:ext cx="10258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dirty="0"/>
              <a:t>Es un estándar (como </a:t>
            </a:r>
            <a:r>
              <a:rPr lang="es-ES_tradnl" dirty="0" err="1"/>
              <a:t>OpenMP</a:t>
            </a:r>
            <a:r>
              <a:rPr lang="es-ES_tradnl" dirty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dirty="0"/>
              <a:t>Basado en directivas (como </a:t>
            </a:r>
            <a:r>
              <a:rPr lang="es-ES_tradnl" dirty="0" err="1"/>
              <a:t>OpenMP</a:t>
            </a:r>
            <a:r>
              <a:rPr lang="es-ES_tradnl" dirty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dirty="0"/>
              <a:t>Se inician con la palabra clave </a:t>
            </a: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pragma</a:t>
            </a: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_tradnl" dirty="0"/>
              <a:t>(como </a:t>
            </a:r>
            <a:r>
              <a:rPr lang="es-ES_tradnl" dirty="0" err="1"/>
              <a:t>OpenMP</a:t>
            </a:r>
            <a:r>
              <a:rPr lang="es-ES_tradnl" dirty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dirty="0"/>
              <a:t>Abstraen la gestión del entorno (como </a:t>
            </a:r>
            <a:r>
              <a:rPr lang="es-ES_tradnl" dirty="0" err="1"/>
              <a:t>OpenMP</a:t>
            </a:r>
            <a:r>
              <a:rPr lang="es-ES_tradnl" dirty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dirty="0"/>
              <a:t>Utilizan </a:t>
            </a:r>
            <a:r>
              <a:rPr lang="es-ES_tradnl" dirty="0" err="1"/>
              <a:t>GPUs</a:t>
            </a:r>
            <a:r>
              <a:rPr lang="es-ES_tradnl" dirty="0"/>
              <a:t> (casi como </a:t>
            </a:r>
            <a:r>
              <a:rPr lang="es-ES_tradnl" dirty="0" err="1"/>
              <a:t>OpenMP</a:t>
            </a:r>
            <a:r>
              <a:rPr lang="es-ES_trad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5725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redondeado 9"/>
          <p:cNvSpPr/>
          <p:nvPr/>
        </p:nvSpPr>
        <p:spPr>
          <a:xfrm>
            <a:off x="212942" y="5838169"/>
            <a:ext cx="6037546" cy="8287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redondeado 8"/>
          <p:cNvSpPr/>
          <p:nvPr/>
        </p:nvSpPr>
        <p:spPr>
          <a:xfrm>
            <a:off x="202504" y="3521894"/>
            <a:ext cx="6037546" cy="100208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redondeado 7"/>
          <p:cNvSpPr/>
          <p:nvPr/>
        </p:nvSpPr>
        <p:spPr>
          <a:xfrm>
            <a:off x="194154" y="4359058"/>
            <a:ext cx="6037546" cy="35281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ángulo redondeado 6"/>
          <p:cNvSpPr/>
          <p:nvPr/>
        </p:nvSpPr>
        <p:spPr>
          <a:xfrm>
            <a:off x="204592" y="3461352"/>
            <a:ext cx="6037546" cy="52192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ángulo redondeado 4"/>
          <p:cNvSpPr/>
          <p:nvPr/>
        </p:nvSpPr>
        <p:spPr>
          <a:xfrm>
            <a:off x="212942" y="0"/>
            <a:ext cx="6037546" cy="100208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ángulo redondeado 5"/>
          <p:cNvSpPr/>
          <p:nvPr/>
        </p:nvSpPr>
        <p:spPr>
          <a:xfrm>
            <a:off x="202504" y="1839246"/>
            <a:ext cx="6037546" cy="8287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/>
          <p:cNvSpPr txBox="1"/>
          <p:nvPr/>
        </p:nvSpPr>
        <p:spPr>
          <a:xfrm>
            <a:off x="501041" y="0"/>
            <a:ext cx="5247462" cy="692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/>
              <a:t> __global__ </a:t>
            </a:r>
            <a:r>
              <a:rPr lang="es-ES_tradnl" sz="1200" dirty="0" err="1"/>
              <a:t>void</a:t>
            </a:r>
            <a:r>
              <a:rPr lang="es-ES_tradnl" sz="1200" dirty="0"/>
              <a:t> </a:t>
            </a:r>
            <a:r>
              <a:rPr lang="es-ES_tradnl" sz="1200" dirty="0" err="1"/>
              <a:t>saxpy</a:t>
            </a:r>
            <a:r>
              <a:rPr lang="es-ES_tradnl" sz="1200" dirty="0"/>
              <a:t>(</a:t>
            </a:r>
            <a:r>
              <a:rPr lang="es-ES_tradnl" sz="1200" dirty="0" err="1"/>
              <a:t>int</a:t>
            </a:r>
            <a:r>
              <a:rPr lang="es-ES_tradnl" sz="1200" dirty="0"/>
              <a:t> n, </a:t>
            </a:r>
            <a:r>
              <a:rPr lang="es-ES_tradnl" sz="1200" dirty="0" err="1"/>
              <a:t>float</a:t>
            </a:r>
            <a:r>
              <a:rPr lang="es-ES_tradnl" sz="1200" dirty="0"/>
              <a:t> a, </a:t>
            </a:r>
            <a:r>
              <a:rPr lang="es-ES_tradnl" sz="1200" dirty="0" err="1"/>
              <a:t>float</a:t>
            </a:r>
            <a:r>
              <a:rPr lang="es-ES_tradnl" sz="1200" dirty="0"/>
              <a:t> *x, </a:t>
            </a:r>
            <a:r>
              <a:rPr lang="es-ES_tradnl" sz="1200" dirty="0" err="1"/>
              <a:t>float</a:t>
            </a:r>
            <a:r>
              <a:rPr lang="es-ES_tradnl" sz="1200" dirty="0"/>
              <a:t> *y)</a:t>
            </a:r>
          </a:p>
          <a:p>
            <a:r>
              <a:rPr lang="es-ES_tradnl" sz="1200" dirty="0"/>
              <a:t> {  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int</a:t>
            </a:r>
            <a:r>
              <a:rPr lang="es-ES_tradnl" sz="1200" dirty="0"/>
              <a:t> i = </a:t>
            </a:r>
            <a:r>
              <a:rPr lang="es-ES_tradnl" sz="1200" dirty="0" err="1"/>
              <a:t>blockIdx.x</a:t>
            </a:r>
            <a:r>
              <a:rPr lang="es-ES_tradnl" sz="1200" dirty="0"/>
              <a:t>*</a:t>
            </a:r>
            <a:r>
              <a:rPr lang="es-ES_tradnl" sz="1200" dirty="0" err="1"/>
              <a:t>blockDim.x</a:t>
            </a:r>
            <a:r>
              <a:rPr lang="es-ES_tradnl" sz="1200" dirty="0"/>
              <a:t> + </a:t>
            </a:r>
            <a:r>
              <a:rPr lang="es-ES_tradnl" sz="1200" dirty="0" err="1"/>
              <a:t>threadIdx.x</a:t>
            </a:r>
            <a:r>
              <a:rPr lang="es-ES_tradnl" sz="1200" dirty="0"/>
              <a:t>;  </a:t>
            </a:r>
          </a:p>
          <a:p>
            <a:r>
              <a:rPr lang="es-ES_tradnl" sz="1200" dirty="0"/>
              <a:t>	 </a:t>
            </a:r>
            <a:r>
              <a:rPr lang="es-ES_tradnl" sz="1200" dirty="0" err="1"/>
              <a:t>if</a:t>
            </a:r>
            <a:r>
              <a:rPr lang="es-ES_tradnl" sz="1200" dirty="0"/>
              <a:t> (i &lt; n) y[i] = a*x[i] + y[i]; </a:t>
            </a:r>
          </a:p>
          <a:p>
            <a:r>
              <a:rPr lang="es-ES_tradnl" sz="1200" dirty="0"/>
              <a:t>} </a:t>
            </a:r>
          </a:p>
          <a:p>
            <a:r>
              <a:rPr lang="es-ES_tradnl" sz="1200" dirty="0" err="1"/>
              <a:t>int</a:t>
            </a:r>
            <a:r>
              <a:rPr lang="es-ES_tradnl" sz="1200" dirty="0"/>
              <a:t> </a:t>
            </a:r>
            <a:r>
              <a:rPr lang="es-ES_tradnl" sz="1200" dirty="0" err="1"/>
              <a:t>main</a:t>
            </a:r>
            <a:r>
              <a:rPr lang="es-ES_tradnl" sz="1200" dirty="0"/>
              <a:t>(</a:t>
            </a:r>
            <a:r>
              <a:rPr lang="es-ES_tradnl" sz="1200" dirty="0" err="1"/>
              <a:t>void</a:t>
            </a:r>
            <a:r>
              <a:rPr lang="es-ES_tradnl" sz="1200" dirty="0"/>
              <a:t>) </a:t>
            </a:r>
          </a:p>
          <a:p>
            <a:r>
              <a:rPr lang="es-ES_tradnl" sz="1200" dirty="0"/>
              <a:t>{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int</a:t>
            </a:r>
            <a:r>
              <a:rPr lang="es-ES_tradnl" sz="1200" dirty="0"/>
              <a:t> N = 1&lt;&lt;20;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float</a:t>
            </a:r>
            <a:r>
              <a:rPr lang="es-ES_tradnl" sz="1200" dirty="0"/>
              <a:t> *x, *y, *</a:t>
            </a:r>
            <a:r>
              <a:rPr lang="es-ES_tradnl" sz="1200" dirty="0" err="1"/>
              <a:t>d_x</a:t>
            </a:r>
            <a:r>
              <a:rPr lang="es-ES_tradnl" sz="1200" dirty="0"/>
              <a:t>, *</a:t>
            </a:r>
            <a:r>
              <a:rPr lang="es-ES_tradnl" sz="1200" dirty="0" err="1"/>
              <a:t>d_y</a:t>
            </a:r>
            <a:r>
              <a:rPr lang="es-ES_tradnl" sz="1200" dirty="0"/>
              <a:t>; </a:t>
            </a:r>
          </a:p>
          <a:p>
            <a:endParaRPr lang="es-ES_tradnl" sz="1200" dirty="0"/>
          </a:p>
          <a:p>
            <a:r>
              <a:rPr lang="es-ES_tradnl" sz="1200" dirty="0"/>
              <a:t>	x = (</a:t>
            </a:r>
            <a:r>
              <a:rPr lang="es-ES_tradnl" sz="1200" dirty="0" err="1"/>
              <a:t>float</a:t>
            </a:r>
            <a:r>
              <a:rPr lang="es-ES_tradnl" sz="1200" dirty="0"/>
              <a:t>*)</a:t>
            </a:r>
            <a:r>
              <a:rPr lang="es-ES_tradnl" sz="1200" dirty="0" err="1"/>
              <a:t>malloc</a:t>
            </a:r>
            <a:r>
              <a:rPr lang="es-ES_tradnl" sz="1200" dirty="0"/>
              <a:t>(N*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)); </a:t>
            </a:r>
          </a:p>
          <a:p>
            <a:r>
              <a:rPr lang="es-ES_tradnl" sz="1200" dirty="0"/>
              <a:t>	y = (</a:t>
            </a:r>
            <a:r>
              <a:rPr lang="es-ES_tradnl" sz="1200" dirty="0" err="1"/>
              <a:t>float</a:t>
            </a:r>
            <a:r>
              <a:rPr lang="es-ES_tradnl" sz="1200" dirty="0"/>
              <a:t>*)</a:t>
            </a:r>
            <a:r>
              <a:rPr lang="es-ES_tradnl" sz="1200" dirty="0" err="1"/>
              <a:t>malloc</a:t>
            </a:r>
            <a:r>
              <a:rPr lang="es-ES_tradnl" sz="1200" dirty="0"/>
              <a:t>(N*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));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cudaMalloc</a:t>
            </a:r>
            <a:r>
              <a:rPr lang="es-ES_tradnl" sz="1200" dirty="0"/>
              <a:t>(&amp;</a:t>
            </a:r>
            <a:r>
              <a:rPr lang="es-ES_tradnl" sz="1200" dirty="0" err="1"/>
              <a:t>d_x</a:t>
            </a:r>
            <a:r>
              <a:rPr lang="es-ES_tradnl" sz="1200" dirty="0"/>
              <a:t>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)); 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cudaMalloc</a:t>
            </a:r>
            <a:r>
              <a:rPr lang="es-ES_tradnl" sz="1200" dirty="0"/>
              <a:t>(&amp;</a:t>
            </a:r>
            <a:r>
              <a:rPr lang="es-ES_tradnl" sz="1200" dirty="0" err="1"/>
              <a:t>d_y</a:t>
            </a:r>
            <a:r>
              <a:rPr lang="es-ES_tradnl" sz="1200" dirty="0"/>
              <a:t>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for</a:t>
            </a:r>
            <a:r>
              <a:rPr lang="es-ES_tradnl" sz="1200" dirty="0"/>
              <a:t> (</a:t>
            </a:r>
            <a:r>
              <a:rPr lang="es-ES_tradnl" sz="1200" dirty="0" err="1"/>
              <a:t>int</a:t>
            </a:r>
            <a:r>
              <a:rPr lang="es-ES_tradnl" sz="1200" dirty="0"/>
              <a:t> i = 0; i &lt; N; i++) { </a:t>
            </a:r>
          </a:p>
          <a:p>
            <a:r>
              <a:rPr lang="es-ES_tradnl" sz="1200" dirty="0"/>
              <a:t>		x[i] = 1.0f; y[i] = 2.0f; </a:t>
            </a:r>
          </a:p>
          <a:p>
            <a:r>
              <a:rPr lang="es-ES_tradnl" sz="1200" dirty="0"/>
              <a:t>	}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cudaMemcpy</a:t>
            </a:r>
            <a:r>
              <a:rPr lang="es-ES_tradnl" sz="1200" dirty="0"/>
              <a:t>(</a:t>
            </a:r>
            <a:r>
              <a:rPr lang="es-ES_tradnl" sz="1200" dirty="0" err="1"/>
              <a:t>d_x</a:t>
            </a:r>
            <a:r>
              <a:rPr lang="es-ES_tradnl" sz="1200" dirty="0"/>
              <a:t>, x,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), </a:t>
            </a:r>
            <a:r>
              <a:rPr lang="es-ES_tradnl" sz="1200" dirty="0" err="1"/>
              <a:t>cudaMemcpyHostToDevice</a:t>
            </a:r>
            <a:r>
              <a:rPr lang="es-ES_tradnl" sz="1200" dirty="0"/>
              <a:t>);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cudaMemcpy</a:t>
            </a:r>
            <a:r>
              <a:rPr lang="es-ES_tradnl" sz="1200" dirty="0"/>
              <a:t>(</a:t>
            </a:r>
            <a:r>
              <a:rPr lang="es-ES_tradnl" sz="1200" dirty="0" err="1"/>
              <a:t>d_y</a:t>
            </a:r>
            <a:r>
              <a:rPr lang="es-ES_tradnl" sz="1200" dirty="0"/>
              <a:t>, y,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), </a:t>
            </a:r>
            <a:r>
              <a:rPr lang="es-ES_tradnl" sz="1200" dirty="0" err="1"/>
              <a:t>cudaMemcpyHostToDevice</a:t>
            </a:r>
            <a:r>
              <a:rPr lang="es-ES_tradnl" sz="1200" dirty="0"/>
              <a:t>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saxpy</a:t>
            </a:r>
            <a:r>
              <a:rPr lang="es-ES_tradnl" sz="1200" dirty="0"/>
              <a:t>&lt;&lt;&lt;(N+255)/256, 256&gt;&gt;&gt;(N, 2.0f, </a:t>
            </a:r>
            <a:r>
              <a:rPr lang="es-ES_tradnl" sz="1200" dirty="0" err="1"/>
              <a:t>d_x</a:t>
            </a:r>
            <a:r>
              <a:rPr lang="es-ES_tradnl" sz="1200" dirty="0"/>
              <a:t>, </a:t>
            </a:r>
            <a:r>
              <a:rPr lang="es-ES_tradnl" sz="1200" dirty="0" err="1"/>
              <a:t>d_y</a:t>
            </a:r>
            <a:r>
              <a:rPr lang="es-ES_tradnl" sz="1200" dirty="0"/>
              <a:t>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cudaMemcpy</a:t>
            </a:r>
            <a:r>
              <a:rPr lang="es-ES_tradnl" sz="1200" dirty="0"/>
              <a:t>(y, </a:t>
            </a:r>
            <a:r>
              <a:rPr lang="es-ES_tradnl" sz="1200" dirty="0" err="1"/>
              <a:t>d_y</a:t>
            </a:r>
            <a:r>
              <a:rPr lang="es-ES_tradnl" sz="1200" dirty="0"/>
              <a:t>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), </a:t>
            </a:r>
            <a:r>
              <a:rPr lang="es-ES_tradnl" sz="1200" dirty="0" err="1"/>
              <a:t>cudaMemcpyDeviceToHost</a:t>
            </a:r>
            <a:r>
              <a:rPr lang="es-ES_tradnl" sz="1200" dirty="0"/>
              <a:t>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float</a:t>
            </a:r>
            <a:r>
              <a:rPr lang="es-ES_tradnl" sz="1200" dirty="0"/>
              <a:t> </a:t>
            </a:r>
            <a:r>
              <a:rPr lang="es-ES_tradnl" sz="1200" dirty="0" err="1"/>
              <a:t>maxError</a:t>
            </a:r>
            <a:r>
              <a:rPr lang="es-ES_tradnl" sz="1200" dirty="0"/>
              <a:t> = 0.0f;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for</a:t>
            </a:r>
            <a:r>
              <a:rPr lang="es-ES_tradnl" sz="1200" dirty="0"/>
              <a:t> (</a:t>
            </a:r>
            <a:r>
              <a:rPr lang="es-ES_tradnl" sz="1200" dirty="0" err="1"/>
              <a:t>int</a:t>
            </a:r>
            <a:r>
              <a:rPr lang="es-ES_tradnl" sz="1200" dirty="0"/>
              <a:t> i = 0; i &lt; N; i++) </a:t>
            </a:r>
          </a:p>
          <a:p>
            <a:r>
              <a:rPr lang="es-ES_tradnl" sz="1200" dirty="0"/>
              <a:t>		</a:t>
            </a:r>
            <a:r>
              <a:rPr lang="es-ES_tradnl" sz="1200" dirty="0" err="1"/>
              <a:t>maxError</a:t>
            </a:r>
            <a:r>
              <a:rPr lang="es-ES_tradnl" sz="1200" dirty="0"/>
              <a:t> = </a:t>
            </a:r>
            <a:r>
              <a:rPr lang="es-ES_tradnl" sz="1200" dirty="0" err="1"/>
              <a:t>max</a:t>
            </a:r>
            <a:r>
              <a:rPr lang="es-ES_tradnl" sz="1200" dirty="0"/>
              <a:t>(</a:t>
            </a:r>
            <a:r>
              <a:rPr lang="es-ES_tradnl" sz="1200" dirty="0" err="1"/>
              <a:t>maxError</a:t>
            </a:r>
            <a:r>
              <a:rPr lang="es-ES_tradnl" sz="1200" dirty="0"/>
              <a:t>, </a:t>
            </a:r>
            <a:r>
              <a:rPr lang="es-ES_tradnl" sz="1200" dirty="0" err="1"/>
              <a:t>abs</a:t>
            </a:r>
            <a:r>
              <a:rPr lang="es-ES_tradnl" sz="1200" dirty="0"/>
              <a:t>(y[i]-4.0f));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printf</a:t>
            </a:r>
            <a:r>
              <a:rPr lang="es-ES_tradnl" sz="1200" dirty="0"/>
              <a:t>("Max error: %f\n", </a:t>
            </a:r>
            <a:r>
              <a:rPr lang="es-ES_tradnl" sz="1200" dirty="0" err="1"/>
              <a:t>maxError</a:t>
            </a:r>
            <a:r>
              <a:rPr lang="es-ES_tradnl" sz="1200" dirty="0"/>
              <a:t>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cudaFree</a:t>
            </a:r>
            <a:r>
              <a:rPr lang="es-ES_tradnl" sz="1200" dirty="0"/>
              <a:t>(</a:t>
            </a:r>
            <a:r>
              <a:rPr lang="es-ES_tradnl" sz="1200" dirty="0" err="1"/>
              <a:t>d_x</a:t>
            </a:r>
            <a:r>
              <a:rPr lang="es-ES_tradnl" sz="1200" dirty="0"/>
              <a:t>);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cudaFree</a:t>
            </a:r>
            <a:r>
              <a:rPr lang="es-ES_tradnl" sz="1200" dirty="0"/>
              <a:t>(</a:t>
            </a:r>
            <a:r>
              <a:rPr lang="es-ES_tradnl" sz="1200" dirty="0" err="1"/>
              <a:t>d_y</a:t>
            </a:r>
            <a:r>
              <a:rPr lang="es-ES_tradnl" sz="1200" dirty="0"/>
              <a:t>); </a:t>
            </a:r>
          </a:p>
          <a:p>
            <a:r>
              <a:rPr lang="es-ES_tradnl" sz="1200" dirty="0"/>
              <a:t>	free(x); </a:t>
            </a:r>
          </a:p>
          <a:p>
            <a:r>
              <a:rPr lang="es-ES_tradnl" sz="1200" dirty="0"/>
              <a:t>	free(y); </a:t>
            </a:r>
          </a:p>
          <a:p>
            <a:r>
              <a:rPr lang="es-ES_tradnl" sz="1200" dirty="0"/>
              <a:t>}</a:t>
            </a:r>
          </a:p>
        </p:txBody>
      </p:sp>
      <p:sp>
        <p:nvSpPr>
          <p:cNvPr id="11" name="Rectángulo redondeado 10"/>
          <p:cNvSpPr/>
          <p:nvPr/>
        </p:nvSpPr>
        <p:spPr>
          <a:xfrm>
            <a:off x="8344422" y="2069922"/>
            <a:ext cx="2240071" cy="60960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Gesti</a:t>
            </a:r>
            <a:r>
              <a:rPr lang="es-ES" dirty="0" err="1"/>
              <a:t>ón</a:t>
            </a:r>
            <a:r>
              <a:rPr lang="es-ES" dirty="0"/>
              <a:t> de memoria</a:t>
            </a:r>
            <a:endParaRPr lang="es-ES_tradnl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8344421" y="2998936"/>
            <a:ext cx="2240071" cy="6096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Copia de datos</a:t>
            </a:r>
            <a:endParaRPr lang="es-ES_tradnl" dirty="0"/>
          </a:p>
        </p:txBody>
      </p:sp>
      <p:sp>
        <p:nvSpPr>
          <p:cNvPr id="13" name="Rectángulo redondeado 12"/>
          <p:cNvSpPr/>
          <p:nvPr/>
        </p:nvSpPr>
        <p:spPr>
          <a:xfrm>
            <a:off x="8346509" y="3915422"/>
            <a:ext cx="2240071" cy="6096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Código a ejecutar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49069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1154056" y="2044866"/>
            <a:ext cx="2240071" cy="60960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Gesti</a:t>
            </a:r>
            <a:r>
              <a:rPr lang="es-ES" dirty="0" err="1"/>
              <a:t>ón</a:t>
            </a:r>
            <a:r>
              <a:rPr lang="es-ES" dirty="0"/>
              <a:t> de memoria</a:t>
            </a:r>
            <a:endParaRPr lang="es-ES_tradnl" dirty="0"/>
          </a:p>
        </p:txBody>
      </p:sp>
      <p:sp>
        <p:nvSpPr>
          <p:cNvPr id="5" name="Rectángulo redondeado 4"/>
          <p:cNvSpPr/>
          <p:nvPr/>
        </p:nvSpPr>
        <p:spPr>
          <a:xfrm>
            <a:off x="3759469" y="2044865"/>
            <a:ext cx="2240071" cy="6096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Copia de datos</a:t>
            </a:r>
            <a:endParaRPr lang="es-ES_tradnl" dirty="0"/>
          </a:p>
        </p:txBody>
      </p:sp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pragma</a:t>
            </a: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acc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s-ES_tradnl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509853" y="3016251"/>
            <a:ext cx="22797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mr-IN" dirty="0"/>
              <a:t>…</a:t>
            </a:r>
            <a:r>
              <a:rPr lang="es-ES" dirty="0"/>
              <a:t> d</a:t>
            </a:r>
            <a:r>
              <a:rPr lang="es-ES_tradnl" dirty="0"/>
              <a:t>ata </a:t>
            </a:r>
            <a:r>
              <a:rPr lang="es-ES_tradnl" dirty="0" err="1"/>
              <a:t>create</a:t>
            </a:r>
            <a:endParaRPr lang="es-ES_tradnl" dirty="0"/>
          </a:p>
          <a:p>
            <a:pPr marL="285750" indent="-285750">
              <a:buFont typeface="Arial" charset="0"/>
              <a:buChar char="•"/>
            </a:pPr>
            <a:r>
              <a:rPr lang="mr-IN" dirty="0"/>
              <a:t>…</a:t>
            </a:r>
            <a:r>
              <a:rPr lang="es-ES" dirty="0"/>
              <a:t> data </a:t>
            </a:r>
            <a:r>
              <a:rPr lang="es-ES" dirty="0" err="1"/>
              <a:t>copy</a:t>
            </a:r>
            <a:endParaRPr lang="es-ES" dirty="0"/>
          </a:p>
          <a:p>
            <a:pPr marL="285750" indent="-285750">
              <a:buFont typeface="Arial" charset="0"/>
              <a:buChar char="•"/>
            </a:pPr>
            <a:r>
              <a:rPr lang="mr-IN" dirty="0"/>
              <a:t>…</a:t>
            </a:r>
            <a:r>
              <a:rPr lang="es-ES" dirty="0"/>
              <a:t> data </a:t>
            </a:r>
            <a:r>
              <a:rPr lang="es-ES" dirty="0" err="1"/>
              <a:t>copyin</a:t>
            </a:r>
            <a:endParaRPr lang="es-ES" dirty="0"/>
          </a:p>
          <a:p>
            <a:pPr marL="285750" indent="-285750">
              <a:buFont typeface="Arial" charset="0"/>
              <a:buChar char="•"/>
            </a:pPr>
            <a:r>
              <a:rPr lang="mr-IN" dirty="0"/>
              <a:t>…</a:t>
            </a:r>
            <a:r>
              <a:rPr lang="es-ES" dirty="0"/>
              <a:t> data </a:t>
            </a:r>
            <a:r>
              <a:rPr lang="es-ES" dirty="0" err="1"/>
              <a:t>copyout</a:t>
            </a:r>
            <a:endParaRPr lang="es-ES" dirty="0"/>
          </a:p>
          <a:p>
            <a:pPr marL="285750" indent="-285750">
              <a:buFont typeface="Arial" charset="0"/>
              <a:buChar char="•"/>
            </a:pPr>
            <a:r>
              <a:rPr lang="mr-IN" dirty="0"/>
              <a:t>…</a:t>
            </a:r>
            <a:r>
              <a:rPr lang="es-ES" dirty="0"/>
              <a:t> data </a:t>
            </a:r>
            <a:r>
              <a:rPr lang="es-ES" dirty="0" err="1"/>
              <a:t>update</a:t>
            </a:r>
            <a:endParaRPr lang="es-ES_tradnl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851343" y="1690688"/>
            <a:ext cx="5596759" cy="297590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redondeado 11"/>
          <p:cNvSpPr/>
          <p:nvPr/>
        </p:nvSpPr>
        <p:spPr>
          <a:xfrm>
            <a:off x="8631860" y="1934505"/>
            <a:ext cx="2240071" cy="6096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Código a ejecutar</a:t>
            </a:r>
            <a:endParaRPr lang="es-ES_tradnl" dirty="0"/>
          </a:p>
        </p:txBody>
      </p:sp>
      <p:sp>
        <p:nvSpPr>
          <p:cNvPr id="13" name="CuadroTexto 12"/>
          <p:cNvSpPr txBox="1"/>
          <p:nvPr/>
        </p:nvSpPr>
        <p:spPr>
          <a:xfrm>
            <a:off x="8853345" y="3016251"/>
            <a:ext cx="2279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mr-IN" dirty="0"/>
              <a:t>…</a:t>
            </a:r>
            <a:r>
              <a:rPr lang="es-ES" dirty="0"/>
              <a:t> </a:t>
            </a:r>
            <a:r>
              <a:rPr lang="es-ES" dirty="0" err="1"/>
              <a:t>parallel</a:t>
            </a:r>
            <a:endParaRPr lang="es-ES" dirty="0"/>
          </a:p>
          <a:p>
            <a:pPr marL="285750" indent="-285750">
              <a:buFont typeface="Arial" charset="0"/>
              <a:buChar char="•"/>
            </a:pPr>
            <a:r>
              <a:rPr lang="mr-IN" dirty="0"/>
              <a:t>…</a:t>
            </a:r>
            <a:r>
              <a:rPr lang="es-ES" dirty="0"/>
              <a:t> </a:t>
            </a:r>
            <a:r>
              <a:rPr lang="es-ES" dirty="0" err="1"/>
              <a:t>kernels</a:t>
            </a:r>
            <a:endParaRPr lang="es-ES_tradnl" dirty="0"/>
          </a:p>
          <a:p>
            <a:pPr marL="285750" indent="-285750">
              <a:buFont typeface="Arial" charset="0"/>
              <a:buChar char="•"/>
            </a:pPr>
            <a:r>
              <a:rPr lang="mr-IN" dirty="0"/>
              <a:t>…</a:t>
            </a:r>
            <a:r>
              <a:rPr lang="es-ES" dirty="0"/>
              <a:t> </a:t>
            </a:r>
            <a:r>
              <a:rPr lang="es-ES" dirty="0" err="1"/>
              <a:t>loop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8106612" y="1690687"/>
            <a:ext cx="3323627" cy="297590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ángulo redondeado 14"/>
          <p:cNvSpPr/>
          <p:nvPr/>
        </p:nvSpPr>
        <p:spPr>
          <a:xfrm>
            <a:off x="3526981" y="5367849"/>
            <a:ext cx="2240071" cy="60960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Otros</a:t>
            </a:r>
            <a:endParaRPr lang="es-ES_tradnl" dirty="0"/>
          </a:p>
        </p:txBody>
      </p:sp>
      <p:sp>
        <p:nvSpPr>
          <p:cNvPr id="16" name="CuadroTexto 15"/>
          <p:cNvSpPr txBox="1"/>
          <p:nvPr/>
        </p:nvSpPr>
        <p:spPr>
          <a:xfrm>
            <a:off x="6270190" y="5367849"/>
            <a:ext cx="2648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dirty="0"/>
              <a:t>Operaciones complejas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dirty="0"/>
              <a:t>Consultas del entorno</a:t>
            </a:r>
          </a:p>
        </p:txBody>
      </p:sp>
      <p:sp>
        <p:nvSpPr>
          <p:cNvPr id="17" name="Rectángulo redondeado 16"/>
          <p:cNvSpPr/>
          <p:nvPr/>
        </p:nvSpPr>
        <p:spPr>
          <a:xfrm>
            <a:off x="3058510" y="5020770"/>
            <a:ext cx="6337738" cy="1332733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49682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redondeado 14"/>
          <p:cNvSpPr/>
          <p:nvPr/>
        </p:nvSpPr>
        <p:spPr>
          <a:xfrm>
            <a:off x="6975629" y="3719445"/>
            <a:ext cx="4365617" cy="43665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redondeado 9"/>
          <p:cNvSpPr/>
          <p:nvPr/>
        </p:nvSpPr>
        <p:spPr>
          <a:xfrm>
            <a:off x="212942" y="5838169"/>
            <a:ext cx="6037546" cy="8287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redondeado 8"/>
          <p:cNvSpPr/>
          <p:nvPr/>
        </p:nvSpPr>
        <p:spPr>
          <a:xfrm>
            <a:off x="202504" y="3521894"/>
            <a:ext cx="6037546" cy="100208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redondeado 7"/>
          <p:cNvSpPr/>
          <p:nvPr/>
        </p:nvSpPr>
        <p:spPr>
          <a:xfrm>
            <a:off x="194154" y="4359058"/>
            <a:ext cx="6037546" cy="35281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ángulo redondeado 6"/>
          <p:cNvSpPr/>
          <p:nvPr/>
        </p:nvSpPr>
        <p:spPr>
          <a:xfrm>
            <a:off x="204592" y="3461352"/>
            <a:ext cx="6037546" cy="52192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ángulo redondeado 4"/>
          <p:cNvSpPr/>
          <p:nvPr/>
        </p:nvSpPr>
        <p:spPr>
          <a:xfrm>
            <a:off x="212942" y="0"/>
            <a:ext cx="6037546" cy="100208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ángulo redondeado 5"/>
          <p:cNvSpPr/>
          <p:nvPr/>
        </p:nvSpPr>
        <p:spPr>
          <a:xfrm>
            <a:off x="202504" y="1839246"/>
            <a:ext cx="6037546" cy="8287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/>
          <p:cNvSpPr txBox="1"/>
          <p:nvPr/>
        </p:nvSpPr>
        <p:spPr>
          <a:xfrm>
            <a:off x="501041" y="0"/>
            <a:ext cx="5247462" cy="692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/>
              <a:t> __global__ </a:t>
            </a:r>
            <a:r>
              <a:rPr lang="es-ES_tradnl" sz="1200" dirty="0" err="1"/>
              <a:t>void</a:t>
            </a:r>
            <a:r>
              <a:rPr lang="es-ES_tradnl" sz="1200" dirty="0"/>
              <a:t> </a:t>
            </a:r>
            <a:r>
              <a:rPr lang="es-ES_tradnl" sz="1200" dirty="0" err="1"/>
              <a:t>saxpy</a:t>
            </a:r>
            <a:r>
              <a:rPr lang="es-ES_tradnl" sz="1200" dirty="0"/>
              <a:t>(</a:t>
            </a:r>
            <a:r>
              <a:rPr lang="es-ES_tradnl" sz="1200" dirty="0" err="1"/>
              <a:t>int</a:t>
            </a:r>
            <a:r>
              <a:rPr lang="es-ES_tradnl" sz="1200" dirty="0"/>
              <a:t> n, </a:t>
            </a:r>
            <a:r>
              <a:rPr lang="es-ES_tradnl" sz="1200" dirty="0" err="1"/>
              <a:t>float</a:t>
            </a:r>
            <a:r>
              <a:rPr lang="es-ES_tradnl" sz="1200" dirty="0"/>
              <a:t> a, </a:t>
            </a:r>
            <a:r>
              <a:rPr lang="es-ES_tradnl" sz="1200" dirty="0" err="1"/>
              <a:t>float</a:t>
            </a:r>
            <a:r>
              <a:rPr lang="es-ES_tradnl" sz="1200" dirty="0"/>
              <a:t> *x, </a:t>
            </a:r>
            <a:r>
              <a:rPr lang="es-ES_tradnl" sz="1200" dirty="0" err="1"/>
              <a:t>float</a:t>
            </a:r>
            <a:r>
              <a:rPr lang="es-ES_tradnl" sz="1200" dirty="0"/>
              <a:t> *y)</a:t>
            </a:r>
          </a:p>
          <a:p>
            <a:r>
              <a:rPr lang="es-ES_tradnl" sz="1200" dirty="0"/>
              <a:t> {  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int</a:t>
            </a:r>
            <a:r>
              <a:rPr lang="es-ES_tradnl" sz="1200" dirty="0"/>
              <a:t> i = </a:t>
            </a:r>
            <a:r>
              <a:rPr lang="es-ES_tradnl" sz="1200" dirty="0" err="1"/>
              <a:t>blockIdx.x</a:t>
            </a:r>
            <a:r>
              <a:rPr lang="es-ES_tradnl" sz="1200" dirty="0"/>
              <a:t>*</a:t>
            </a:r>
            <a:r>
              <a:rPr lang="es-ES_tradnl" sz="1200" dirty="0" err="1"/>
              <a:t>blockDim.x</a:t>
            </a:r>
            <a:r>
              <a:rPr lang="es-ES_tradnl" sz="1200" dirty="0"/>
              <a:t> + </a:t>
            </a:r>
            <a:r>
              <a:rPr lang="es-ES_tradnl" sz="1200" dirty="0" err="1"/>
              <a:t>threadIdx.x</a:t>
            </a:r>
            <a:r>
              <a:rPr lang="es-ES_tradnl" sz="1200" dirty="0"/>
              <a:t>;  </a:t>
            </a:r>
          </a:p>
          <a:p>
            <a:r>
              <a:rPr lang="es-ES_tradnl" sz="1200" dirty="0"/>
              <a:t>	 </a:t>
            </a:r>
            <a:r>
              <a:rPr lang="es-ES_tradnl" sz="1200" dirty="0" err="1"/>
              <a:t>if</a:t>
            </a:r>
            <a:r>
              <a:rPr lang="es-ES_tradnl" sz="1200" dirty="0"/>
              <a:t> (i &lt; n) y[i] = a*x[i] + y[i]; </a:t>
            </a:r>
          </a:p>
          <a:p>
            <a:r>
              <a:rPr lang="es-ES_tradnl" sz="1200" dirty="0"/>
              <a:t>} </a:t>
            </a:r>
          </a:p>
          <a:p>
            <a:r>
              <a:rPr lang="es-ES_tradnl" sz="1200" dirty="0" err="1"/>
              <a:t>int</a:t>
            </a:r>
            <a:r>
              <a:rPr lang="es-ES_tradnl" sz="1200" dirty="0"/>
              <a:t> </a:t>
            </a:r>
            <a:r>
              <a:rPr lang="es-ES_tradnl" sz="1200" dirty="0" err="1"/>
              <a:t>main</a:t>
            </a:r>
            <a:r>
              <a:rPr lang="es-ES_tradnl" sz="1200" dirty="0"/>
              <a:t>(</a:t>
            </a:r>
            <a:r>
              <a:rPr lang="es-ES_tradnl" sz="1200" dirty="0" err="1"/>
              <a:t>void</a:t>
            </a:r>
            <a:r>
              <a:rPr lang="es-ES_tradnl" sz="1200" dirty="0"/>
              <a:t>) </a:t>
            </a:r>
          </a:p>
          <a:p>
            <a:r>
              <a:rPr lang="es-ES_tradnl" sz="1200" dirty="0"/>
              <a:t>{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int</a:t>
            </a:r>
            <a:r>
              <a:rPr lang="es-ES_tradnl" sz="1200" dirty="0"/>
              <a:t> N = 1&lt;&lt;20;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float</a:t>
            </a:r>
            <a:r>
              <a:rPr lang="es-ES_tradnl" sz="1200" dirty="0"/>
              <a:t> *x, *y, *</a:t>
            </a:r>
            <a:r>
              <a:rPr lang="es-ES_tradnl" sz="1200" dirty="0" err="1"/>
              <a:t>d_x</a:t>
            </a:r>
            <a:r>
              <a:rPr lang="es-ES_tradnl" sz="1200" dirty="0"/>
              <a:t>, *</a:t>
            </a:r>
            <a:r>
              <a:rPr lang="es-ES_tradnl" sz="1200" dirty="0" err="1"/>
              <a:t>d_y</a:t>
            </a:r>
            <a:r>
              <a:rPr lang="es-ES_tradnl" sz="1200" dirty="0"/>
              <a:t>; </a:t>
            </a:r>
          </a:p>
          <a:p>
            <a:endParaRPr lang="es-ES_tradnl" sz="1200" dirty="0"/>
          </a:p>
          <a:p>
            <a:r>
              <a:rPr lang="es-ES_tradnl" sz="1200" dirty="0"/>
              <a:t>	x = (</a:t>
            </a:r>
            <a:r>
              <a:rPr lang="es-ES_tradnl" sz="1200" dirty="0" err="1"/>
              <a:t>float</a:t>
            </a:r>
            <a:r>
              <a:rPr lang="es-ES_tradnl" sz="1200" dirty="0"/>
              <a:t>*)</a:t>
            </a:r>
            <a:r>
              <a:rPr lang="es-ES_tradnl" sz="1200" dirty="0" err="1"/>
              <a:t>malloc</a:t>
            </a:r>
            <a:r>
              <a:rPr lang="es-ES_tradnl" sz="1200" dirty="0"/>
              <a:t>(N*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)); </a:t>
            </a:r>
          </a:p>
          <a:p>
            <a:r>
              <a:rPr lang="es-ES_tradnl" sz="1200" dirty="0"/>
              <a:t>	y = (</a:t>
            </a:r>
            <a:r>
              <a:rPr lang="es-ES_tradnl" sz="1200" dirty="0" err="1"/>
              <a:t>float</a:t>
            </a:r>
            <a:r>
              <a:rPr lang="es-ES_tradnl" sz="1200" dirty="0"/>
              <a:t>*)</a:t>
            </a:r>
            <a:r>
              <a:rPr lang="es-ES_tradnl" sz="1200" dirty="0" err="1"/>
              <a:t>malloc</a:t>
            </a:r>
            <a:r>
              <a:rPr lang="es-ES_tradnl" sz="1200" dirty="0"/>
              <a:t>(N*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));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cudaMalloc</a:t>
            </a:r>
            <a:r>
              <a:rPr lang="es-ES_tradnl" sz="1200" dirty="0"/>
              <a:t>(&amp;</a:t>
            </a:r>
            <a:r>
              <a:rPr lang="es-ES_tradnl" sz="1200" dirty="0" err="1"/>
              <a:t>d_x</a:t>
            </a:r>
            <a:r>
              <a:rPr lang="es-ES_tradnl" sz="1200" dirty="0"/>
              <a:t>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)); 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cudaMalloc</a:t>
            </a:r>
            <a:r>
              <a:rPr lang="es-ES_tradnl" sz="1200" dirty="0"/>
              <a:t>(&amp;</a:t>
            </a:r>
            <a:r>
              <a:rPr lang="es-ES_tradnl" sz="1200" dirty="0" err="1"/>
              <a:t>d_y</a:t>
            </a:r>
            <a:r>
              <a:rPr lang="es-ES_tradnl" sz="1200" dirty="0"/>
              <a:t>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for</a:t>
            </a:r>
            <a:r>
              <a:rPr lang="es-ES_tradnl" sz="1200" dirty="0"/>
              <a:t> (</a:t>
            </a:r>
            <a:r>
              <a:rPr lang="es-ES_tradnl" sz="1200" dirty="0" err="1"/>
              <a:t>int</a:t>
            </a:r>
            <a:r>
              <a:rPr lang="es-ES_tradnl" sz="1200" dirty="0"/>
              <a:t> i = 0; i &lt; N; i++) { </a:t>
            </a:r>
          </a:p>
          <a:p>
            <a:r>
              <a:rPr lang="es-ES_tradnl" sz="1200" dirty="0"/>
              <a:t>		x[i] = 1.0f; y[i] = 2.0f; </a:t>
            </a:r>
          </a:p>
          <a:p>
            <a:r>
              <a:rPr lang="es-ES_tradnl" sz="1200" dirty="0"/>
              <a:t>	}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cudaMemcpy</a:t>
            </a:r>
            <a:r>
              <a:rPr lang="es-ES_tradnl" sz="1200" dirty="0"/>
              <a:t>(</a:t>
            </a:r>
            <a:r>
              <a:rPr lang="es-ES_tradnl" sz="1200" dirty="0" err="1"/>
              <a:t>d_x</a:t>
            </a:r>
            <a:r>
              <a:rPr lang="es-ES_tradnl" sz="1200" dirty="0"/>
              <a:t>, x,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), </a:t>
            </a:r>
            <a:r>
              <a:rPr lang="es-ES_tradnl" sz="1200" dirty="0" err="1"/>
              <a:t>cudaMemcpyHostToDevice</a:t>
            </a:r>
            <a:r>
              <a:rPr lang="es-ES_tradnl" sz="1200" dirty="0"/>
              <a:t>);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cudaMemcpy</a:t>
            </a:r>
            <a:r>
              <a:rPr lang="es-ES_tradnl" sz="1200" dirty="0"/>
              <a:t>(</a:t>
            </a:r>
            <a:r>
              <a:rPr lang="es-ES_tradnl" sz="1200" dirty="0" err="1"/>
              <a:t>d_y</a:t>
            </a:r>
            <a:r>
              <a:rPr lang="es-ES_tradnl" sz="1200" dirty="0"/>
              <a:t>, y,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), </a:t>
            </a:r>
            <a:r>
              <a:rPr lang="es-ES_tradnl" sz="1200" dirty="0" err="1"/>
              <a:t>cudaMemcpyHostToDevice</a:t>
            </a:r>
            <a:r>
              <a:rPr lang="es-ES_tradnl" sz="1200" dirty="0"/>
              <a:t>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saxpy</a:t>
            </a:r>
            <a:r>
              <a:rPr lang="es-ES_tradnl" sz="1200" dirty="0"/>
              <a:t>&lt;&lt;&lt;(N+255)/256, 256&gt;&gt;&gt;(N, 2.0f, </a:t>
            </a:r>
            <a:r>
              <a:rPr lang="es-ES_tradnl" sz="1200" dirty="0" err="1"/>
              <a:t>d_x</a:t>
            </a:r>
            <a:r>
              <a:rPr lang="es-ES_tradnl" sz="1200" dirty="0"/>
              <a:t>, </a:t>
            </a:r>
            <a:r>
              <a:rPr lang="es-ES_tradnl" sz="1200" dirty="0" err="1"/>
              <a:t>d_y</a:t>
            </a:r>
            <a:r>
              <a:rPr lang="es-ES_tradnl" sz="1200" dirty="0"/>
              <a:t>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cudaMemcpy</a:t>
            </a:r>
            <a:r>
              <a:rPr lang="es-ES_tradnl" sz="1200" dirty="0"/>
              <a:t>(y, </a:t>
            </a:r>
            <a:r>
              <a:rPr lang="es-ES_tradnl" sz="1200" dirty="0" err="1"/>
              <a:t>d_y</a:t>
            </a:r>
            <a:r>
              <a:rPr lang="es-ES_tradnl" sz="1200" dirty="0"/>
              <a:t>, 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), </a:t>
            </a:r>
            <a:r>
              <a:rPr lang="es-ES_tradnl" sz="1200" dirty="0" err="1"/>
              <a:t>cudaMemcpyDeviceToHost</a:t>
            </a:r>
            <a:r>
              <a:rPr lang="es-ES_tradnl" sz="1200" dirty="0"/>
              <a:t>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float</a:t>
            </a:r>
            <a:r>
              <a:rPr lang="es-ES_tradnl" sz="1200" dirty="0"/>
              <a:t> </a:t>
            </a:r>
            <a:r>
              <a:rPr lang="es-ES_tradnl" sz="1200" dirty="0" err="1"/>
              <a:t>maxError</a:t>
            </a:r>
            <a:r>
              <a:rPr lang="es-ES_tradnl" sz="1200" dirty="0"/>
              <a:t> = 0.0f;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for</a:t>
            </a:r>
            <a:r>
              <a:rPr lang="es-ES_tradnl" sz="1200" dirty="0"/>
              <a:t> (</a:t>
            </a:r>
            <a:r>
              <a:rPr lang="es-ES_tradnl" sz="1200" dirty="0" err="1"/>
              <a:t>int</a:t>
            </a:r>
            <a:r>
              <a:rPr lang="es-ES_tradnl" sz="1200" dirty="0"/>
              <a:t> i = 0; i &lt; N; i++) </a:t>
            </a:r>
          </a:p>
          <a:p>
            <a:r>
              <a:rPr lang="es-ES_tradnl" sz="1200" dirty="0"/>
              <a:t>		</a:t>
            </a:r>
            <a:r>
              <a:rPr lang="es-ES_tradnl" sz="1200" dirty="0" err="1"/>
              <a:t>maxError</a:t>
            </a:r>
            <a:r>
              <a:rPr lang="es-ES_tradnl" sz="1200" dirty="0"/>
              <a:t> = </a:t>
            </a:r>
            <a:r>
              <a:rPr lang="es-ES_tradnl" sz="1200" dirty="0" err="1"/>
              <a:t>max</a:t>
            </a:r>
            <a:r>
              <a:rPr lang="es-ES_tradnl" sz="1200" dirty="0"/>
              <a:t>(</a:t>
            </a:r>
            <a:r>
              <a:rPr lang="es-ES_tradnl" sz="1200" dirty="0" err="1"/>
              <a:t>maxError</a:t>
            </a:r>
            <a:r>
              <a:rPr lang="es-ES_tradnl" sz="1200" dirty="0"/>
              <a:t>, </a:t>
            </a:r>
            <a:r>
              <a:rPr lang="es-ES_tradnl" sz="1200" dirty="0" err="1"/>
              <a:t>abs</a:t>
            </a:r>
            <a:r>
              <a:rPr lang="es-ES_tradnl" sz="1200" dirty="0"/>
              <a:t>(y[i]-4.0f));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printf</a:t>
            </a:r>
            <a:r>
              <a:rPr lang="es-ES_tradnl" sz="1200" dirty="0"/>
              <a:t>("Max error: %f\n", </a:t>
            </a:r>
            <a:r>
              <a:rPr lang="es-ES_tradnl" sz="1200" dirty="0" err="1"/>
              <a:t>maxError</a:t>
            </a:r>
            <a:r>
              <a:rPr lang="es-ES_tradnl" sz="1200" dirty="0"/>
              <a:t>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cudaFree</a:t>
            </a:r>
            <a:r>
              <a:rPr lang="es-ES_tradnl" sz="1200" dirty="0"/>
              <a:t>(</a:t>
            </a:r>
            <a:r>
              <a:rPr lang="es-ES_tradnl" sz="1200" dirty="0" err="1"/>
              <a:t>d_x</a:t>
            </a:r>
            <a:r>
              <a:rPr lang="es-ES_tradnl" sz="1200" dirty="0"/>
              <a:t>);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cudaFree</a:t>
            </a:r>
            <a:r>
              <a:rPr lang="es-ES_tradnl" sz="1200" dirty="0"/>
              <a:t>(</a:t>
            </a:r>
            <a:r>
              <a:rPr lang="es-ES_tradnl" sz="1200" dirty="0" err="1"/>
              <a:t>d_y</a:t>
            </a:r>
            <a:r>
              <a:rPr lang="es-ES_tradnl" sz="1200" dirty="0"/>
              <a:t>); </a:t>
            </a:r>
          </a:p>
          <a:p>
            <a:r>
              <a:rPr lang="es-ES_tradnl" sz="1200" dirty="0"/>
              <a:t>	free(x); </a:t>
            </a:r>
          </a:p>
          <a:p>
            <a:r>
              <a:rPr lang="es-ES_tradnl" sz="1200" dirty="0"/>
              <a:t>	free(y); </a:t>
            </a:r>
          </a:p>
          <a:p>
            <a:r>
              <a:rPr lang="es-ES_tradnl" sz="1200" dirty="0"/>
              <a:t>}</a:t>
            </a:r>
          </a:p>
        </p:txBody>
      </p:sp>
      <p:sp>
        <p:nvSpPr>
          <p:cNvPr id="16" name="Rectángulo redondeado 15"/>
          <p:cNvSpPr/>
          <p:nvPr/>
        </p:nvSpPr>
        <p:spPr>
          <a:xfrm>
            <a:off x="6975628" y="4156099"/>
            <a:ext cx="4365617" cy="80420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dondear rectángulo de esquina del mismo lado 2"/>
          <p:cNvSpPr/>
          <p:nvPr/>
        </p:nvSpPr>
        <p:spPr>
          <a:xfrm rot="5400000">
            <a:off x="10036356" y="2842859"/>
            <a:ext cx="436650" cy="2189830"/>
          </a:xfrm>
          <a:prstGeom prst="round2Same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CuadroTexto 13"/>
          <p:cNvSpPr txBox="1"/>
          <p:nvPr/>
        </p:nvSpPr>
        <p:spPr>
          <a:xfrm>
            <a:off x="6967279" y="1616943"/>
            <a:ext cx="45441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 err="1"/>
              <a:t>int</a:t>
            </a:r>
            <a:r>
              <a:rPr lang="es-ES_tradnl" sz="1200" dirty="0"/>
              <a:t> </a:t>
            </a:r>
            <a:r>
              <a:rPr lang="es-ES_tradnl" sz="1200" dirty="0" err="1"/>
              <a:t>main</a:t>
            </a:r>
            <a:r>
              <a:rPr lang="es-ES_tradnl" sz="1200" dirty="0"/>
              <a:t>(</a:t>
            </a:r>
            <a:r>
              <a:rPr lang="es-ES_tradnl" sz="1200" dirty="0" err="1"/>
              <a:t>void</a:t>
            </a:r>
            <a:r>
              <a:rPr lang="es-ES_tradnl" sz="1200" dirty="0"/>
              <a:t>) </a:t>
            </a:r>
          </a:p>
          <a:p>
            <a:r>
              <a:rPr lang="es-ES_tradnl" sz="1200" dirty="0"/>
              <a:t>{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int</a:t>
            </a:r>
            <a:r>
              <a:rPr lang="es-ES_tradnl" sz="1200" dirty="0"/>
              <a:t> N = 1&lt;&lt;20;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float</a:t>
            </a:r>
            <a:r>
              <a:rPr lang="es-ES_tradnl" sz="1200" dirty="0"/>
              <a:t> *x, *y; </a:t>
            </a:r>
          </a:p>
          <a:p>
            <a:endParaRPr lang="es-ES_tradnl" sz="1200" dirty="0"/>
          </a:p>
          <a:p>
            <a:r>
              <a:rPr lang="es-ES_tradnl" sz="1200" dirty="0"/>
              <a:t>	x = (</a:t>
            </a:r>
            <a:r>
              <a:rPr lang="es-ES_tradnl" sz="1200" dirty="0" err="1"/>
              <a:t>float</a:t>
            </a:r>
            <a:r>
              <a:rPr lang="es-ES_tradnl" sz="1200" dirty="0"/>
              <a:t>*)</a:t>
            </a:r>
            <a:r>
              <a:rPr lang="es-ES_tradnl" sz="1200" dirty="0" err="1"/>
              <a:t>malloc</a:t>
            </a:r>
            <a:r>
              <a:rPr lang="es-ES_tradnl" sz="1200" dirty="0"/>
              <a:t>(N*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)); </a:t>
            </a:r>
          </a:p>
          <a:p>
            <a:r>
              <a:rPr lang="es-ES_tradnl" sz="1200" dirty="0"/>
              <a:t>	y = (</a:t>
            </a:r>
            <a:r>
              <a:rPr lang="es-ES_tradnl" sz="1200" dirty="0" err="1"/>
              <a:t>float</a:t>
            </a:r>
            <a:r>
              <a:rPr lang="es-ES_tradnl" sz="1200" dirty="0"/>
              <a:t>*)</a:t>
            </a:r>
            <a:r>
              <a:rPr lang="es-ES_tradnl" sz="1200" dirty="0" err="1"/>
              <a:t>malloc</a:t>
            </a:r>
            <a:r>
              <a:rPr lang="es-ES_tradnl" sz="1200" dirty="0"/>
              <a:t>(N*</a:t>
            </a:r>
            <a:r>
              <a:rPr lang="es-ES_tradnl" sz="1200" dirty="0" err="1"/>
              <a:t>sizeof</a:t>
            </a:r>
            <a:r>
              <a:rPr lang="es-ES_tradnl" sz="1200" dirty="0"/>
              <a:t>(</a:t>
            </a:r>
            <a:r>
              <a:rPr lang="es-ES_tradnl" sz="1200" dirty="0" err="1"/>
              <a:t>float</a:t>
            </a:r>
            <a:r>
              <a:rPr lang="es-ES_tradnl" sz="1200" dirty="0"/>
              <a:t>)); </a:t>
            </a:r>
          </a:p>
          <a:p>
            <a:r>
              <a:rPr lang="es-ES_tradnl" sz="1200" dirty="0"/>
              <a:t>	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for</a:t>
            </a:r>
            <a:r>
              <a:rPr lang="es-ES_tradnl" sz="1200" dirty="0"/>
              <a:t> (</a:t>
            </a:r>
            <a:r>
              <a:rPr lang="es-ES_tradnl" sz="1200" dirty="0" err="1"/>
              <a:t>int</a:t>
            </a:r>
            <a:r>
              <a:rPr lang="es-ES_tradnl" sz="1200" dirty="0"/>
              <a:t> i = 0; i &lt; N; i++) { </a:t>
            </a:r>
          </a:p>
          <a:p>
            <a:r>
              <a:rPr lang="es-ES_tradnl" sz="1200" dirty="0"/>
              <a:t>		x[i] = 1.0f; y[i] = 2.0f; </a:t>
            </a:r>
          </a:p>
          <a:p>
            <a:r>
              <a:rPr lang="es-ES_tradnl" sz="1200" dirty="0"/>
              <a:t>	}</a:t>
            </a:r>
          </a:p>
          <a:p>
            <a:endParaRPr lang="es-ES_tradnl" sz="1200" dirty="0"/>
          </a:p>
          <a:p>
            <a:r>
              <a:rPr lang="es-ES_tradnl" sz="1200" dirty="0"/>
              <a:t>	#</a:t>
            </a:r>
            <a:r>
              <a:rPr lang="es-ES_tradnl" sz="1200" dirty="0" err="1"/>
              <a:t>pragma</a:t>
            </a:r>
            <a:r>
              <a:rPr lang="es-ES_tradnl" sz="1200" dirty="0"/>
              <a:t> </a:t>
            </a:r>
            <a:r>
              <a:rPr lang="es-ES_tradnl" sz="1200" dirty="0" err="1"/>
              <a:t>acc</a:t>
            </a:r>
            <a:r>
              <a:rPr lang="es-ES_tradnl" sz="1200" dirty="0"/>
              <a:t> data </a:t>
            </a:r>
            <a:r>
              <a:rPr lang="es-ES_tradnl" sz="1200" dirty="0" err="1"/>
              <a:t>copy</a:t>
            </a:r>
            <a:r>
              <a:rPr lang="es-ES_tradnl" sz="1200" dirty="0"/>
              <a:t>(x[0:N],y[0:N])</a:t>
            </a:r>
          </a:p>
          <a:p>
            <a:r>
              <a:rPr lang="es-ES_tradnl" sz="1200" dirty="0"/>
              <a:t>	{ </a:t>
            </a:r>
          </a:p>
          <a:p>
            <a:r>
              <a:rPr lang="es-ES_tradnl" sz="1200" dirty="0"/>
              <a:t>                              #</a:t>
            </a:r>
            <a:r>
              <a:rPr lang="es-ES_tradnl" sz="1200" dirty="0" err="1"/>
              <a:t>pragma</a:t>
            </a:r>
            <a:r>
              <a:rPr lang="es-ES_tradnl" sz="1200" dirty="0"/>
              <a:t> </a:t>
            </a:r>
            <a:r>
              <a:rPr lang="es-ES_tradnl" sz="1200" dirty="0" err="1"/>
              <a:t>acc</a:t>
            </a:r>
            <a:r>
              <a:rPr lang="es-ES_tradnl" sz="1200" dirty="0"/>
              <a:t> </a:t>
            </a:r>
            <a:r>
              <a:rPr lang="es-ES_tradnl" sz="1200" dirty="0" err="1"/>
              <a:t>kernels</a:t>
            </a:r>
            <a:endParaRPr lang="es-ES_tradnl" sz="1200" dirty="0"/>
          </a:p>
          <a:p>
            <a:r>
              <a:rPr lang="es-ES_tradnl" sz="1200" dirty="0"/>
              <a:t>	    </a:t>
            </a:r>
            <a:r>
              <a:rPr lang="es-ES_tradnl" sz="1200" dirty="0" err="1"/>
              <a:t>for</a:t>
            </a:r>
            <a:r>
              <a:rPr lang="es-ES_tradnl" sz="1200" dirty="0"/>
              <a:t>(</a:t>
            </a:r>
            <a:r>
              <a:rPr lang="es-ES_tradnl" sz="1200" dirty="0" err="1"/>
              <a:t>int</a:t>
            </a:r>
            <a:r>
              <a:rPr lang="es-ES_tradnl" sz="1200" dirty="0"/>
              <a:t> i = 0; i&lt;N; i++)</a:t>
            </a:r>
          </a:p>
          <a:p>
            <a:r>
              <a:rPr lang="es-ES_tradnl" sz="1200" dirty="0"/>
              <a:t>	     	y[i] = a*x[i] + y[i];</a:t>
            </a:r>
          </a:p>
          <a:p>
            <a:r>
              <a:rPr lang="es-ES_tradnl" sz="1200" dirty="0"/>
              <a:t>	}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float</a:t>
            </a:r>
            <a:r>
              <a:rPr lang="es-ES_tradnl" sz="1200" dirty="0"/>
              <a:t> </a:t>
            </a:r>
            <a:r>
              <a:rPr lang="es-ES_tradnl" sz="1200" dirty="0" err="1"/>
              <a:t>maxError</a:t>
            </a:r>
            <a:r>
              <a:rPr lang="es-ES_tradnl" sz="1200" dirty="0"/>
              <a:t> = 0.0f; </a:t>
            </a:r>
          </a:p>
          <a:p>
            <a:r>
              <a:rPr lang="es-ES_tradnl" sz="1200" dirty="0"/>
              <a:t>	</a:t>
            </a:r>
            <a:r>
              <a:rPr lang="es-ES_tradnl" sz="1200" dirty="0" err="1"/>
              <a:t>for</a:t>
            </a:r>
            <a:r>
              <a:rPr lang="es-ES_tradnl" sz="1200" dirty="0"/>
              <a:t> (</a:t>
            </a:r>
            <a:r>
              <a:rPr lang="es-ES_tradnl" sz="1200" dirty="0" err="1"/>
              <a:t>int</a:t>
            </a:r>
            <a:r>
              <a:rPr lang="es-ES_tradnl" sz="1200" dirty="0"/>
              <a:t> i = 0; i &lt; N; i++) </a:t>
            </a:r>
          </a:p>
          <a:p>
            <a:r>
              <a:rPr lang="es-ES_tradnl" sz="1200" dirty="0"/>
              <a:t>		</a:t>
            </a:r>
            <a:r>
              <a:rPr lang="es-ES_tradnl" sz="1200" dirty="0" err="1"/>
              <a:t>maxError</a:t>
            </a:r>
            <a:r>
              <a:rPr lang="es-ES_tradnl" sz="1200" dirty="0"/>
              <a:t> = </a:t>
            </a:r>
            <a:r>
              <a:rPr lang="es-ES_tradnl" sz="1200" dirty="0" err="1"/>
              <a:t>max</a:t>
            </a:r>
            <a:r>
              <a:rPr lang="es-ES_tradnl" sz="1200" dirty="0"/>
              <a:t>(</a:t>
            </a:r>
            <a:r>
              <a:rPr lang="es-ES_tradnl" sz="1200" dirty="0" err="1"/>
              <a:t>maxError</a:t>
            </a:r>
            <a:r>
              <a:rPr lang="es-ES_tradnl" sz="1200" dirty="0"/>
              <a:t>, </a:t>
            </a:r>
            <a:r>
              <a:rPr lang="es-ES_tradnl" sz="1200" dirty="0" err="1"/>
              <a:t>abs</a:t>
            </a:r>
            <a:r>
              <a:rPr lang="es-ES_tradnl" sz="1200" dirty="0"/>
              <a:t>(y[i]-4.0f)); </a:t>
            </a:r>
          </a:p>
          <a:p>
            <a:endParaRPr lang="es-ES_tradnl" sz="1200" dirty="0"/>
          </a:p>
          <a:p>
            <a:r>
              <a:rPr lang="es-ES_tradnl" sz="1200" dirty="0"/>
              <a:t>	</a:t>
            </a:r>
            <a:r>
              <a:rPr lang="es-ES_tradnl" sz="1200" dirty="0" err="1"/>
              <a:t>printf</a:t>
            </a:r>
            <a:r>
              <a:rPr lang="es-ES_tradnl" sz="1200" dirty="0"/>
              <a:t>("Max error: %f\n", </a:t>
            </a:r>
            <a:r>
              <a:rPr lang="es-ES_tradnl" sz="1200" dirty="0" err="1"/>
              <a:t>maxError</a:t>
            </a:r>
            <a:r>
              <a:rPr lang="es-ES_tradnl" sz="1200" dirty="0"/>
              <a:t>); </a:t>
            </a:r>
          </a:p>
          <a:p>
            <a:endParaRPr lang="es-ES_tradnl" sz="1200" dirty="0"/>
          </a:p>
          <a:p>
            <a:r>
              <a:rPr lang="es-ES_tradnl" sz="1200" dirty="0"/>
              <a:t>	free(x); </a:t>
            </a:r>
          </a:p>
          <a:p>
            <a:r>
              <a:rPr lang="es-ES_tradnl" sz="1200" dirty="0"/>
              <a:t>	free(y); </a:t>
            </a:r>
          </a:p>
          <a:p>
            <a:r>
              <a:rPr lang="es-ES_tradnl" sz="1200" dirty="0"/>
              <a:t>}</a:t>
            </a:r>
          </a:p>
        </p:txBody>
      </p:sp>
      <p:sp>
        <p:nvSpPr>
          <p:cNvPr id="17" name="Rectángulo redondeado 16"/>
          <p:cNvSpPr/>
          <p:nvPr/>
        </p:nvSpPr>
        <p:spPr>
          <a:xfrm>
            <a:off x="9873676" y="135576"/>
            <a:ext cx="2169091" cy="39669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Gesti</a:t>
            </a:r>
            <a:r>
              <a:rPr lang="es-ES" dirty="0" err="1"/>
              <a:t>ón</a:t>
            </a:r>
            <a:r>
              <a:rPr lang="es-ES" dirty="0"/>
              <a:t> de memoria</a:t>
            </a:r>
            <a:endParaRPr lang="es-ES_tradnl" dirty="0"/>
          </a:p>
        </p:txBody>
      </p:sp>
      <p:sp>
        <p:nvSpPr>
          <p:cNvPr id="18" name="Rectángulo redondeado 17"/>
          <p:cNvSpPr/>
          <p:nvPr/>
        </p:nvSpPr>
        <p:spPr>
          <a:xfrm>
            <a:off x="9873675" y="591790"/>
            <a:ext cx="2169091" cy="39669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Copia de datos</a:t>
            </a:r>
            <a:endParaRPr lang="es-ES_tradnl" dirty="0"/>
          </a:p>
        </p:txBody>
      </p:sp>
      <p:sp>
        <p:nvSpPr>
          <p:cNvPr id="19" name="Rectángulo redondeado 18"/>
          <p:cNvSpPr/>
          <p:nvPr/>
        </p:nvSpPr>
        <p:spPr>
          <a:xfrm>
            <a:off x="9873674" y="1048004"/>
            <a:ext cx="2169091" cy="3966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Código a ejecutar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41848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0263" y="365125"/>
            <a:ext cx="11524592" cy="1325563"/>
          </a:xfrm>
        </p:spPr>
        <p:txBody>
          <a:bodyPr/>
          <a:lstStyle/>
          <a:p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pragma</a:t>
            </a: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acc</a:t>
            </a: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 data 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copy</a:t>
            </a: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(x[0:N],y[0:N])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Indica transferencia de datos</a:t>
            </a:r>
          </a:p>
          <a:p>
            <a:pPr lvl="1"/>
            <a:r>
              <a:rPr lang="es-ES_tradnl" dirty="0" err="1"/>
              <a:t>copyin</a:t>
            </a:r>
            <a:r>
              <a:rPr lang="es-ES_tradnl" dirty="0"/>
              <a:t> es para mover datos de la CPU a la GPU</a:t>
            </a:r>
          </a:p>
          <a:p>
            <a:pPr lvl="1"/>
            <a:r>
              <a:rPr lang="es-ES_tradnl" dirty="0" err="1"/>
              <a:t>copyout</a:t>
            </a:r>
            <a:r>
              <a:rPr lang="es-ES_tradnl" dirty="0"/>
              <a:t> mueve datos de la GPU a la CPU</a:t>
            </a:r>
          </a:p>
          <a:p>
            <a:pPr lvl="1"/>
            <a:r>
              <a:rPr lang="es-ES_tradnl" dirty="0" err="1"/>
              <a:t>copy</a:t>
            </a:r>
            <a:r>
              <a:rPr lang="es-ES_tradnl" dirty="0"/>
              <a:t> = </a:t>
            </a:r>
            <a:r>
              <a:rPr lang="es-ES_tradnl" dirty="0" err="1"/>
              <a:t>copyin</a:t>
            </a:r>
            <a:r>
              <a:rPr lang="es-ES_tradnl" dirty="0"/>
              <a:t> + </a:t>
            </a:r>
            <a:r>
              <a:rPr lang="es-ES_tradnl" dirty="0" err="1"/>
              <a:t>copyout</a:t>
            </a:r>
            <a:endParaRPr lang="es-ES_tradnl" dirty="0"/>
          </a:p>
          <a:p>
            <a:pPr lvl="1"/>
            <a:endParaRPr lang="es-ES_tradnl" dirty="0"/>
          </a:p>
          <a:p>
            <a:r>
              <a:rPr lang="es-ES_tradnl" dirty="0"/>
              <a:t>Par</a:t>
            </a:r>
            <a:r>
              <a:rPr lang="es-ES" dirty="0" err="1"/>
              <a:t>ámetros</a:t>
            </a:r>
            <a:endParaRPr lang="es-ES" dirty="0"/>
          </a:p>
          <a:p>
            <a:pPr lvl="1"/>
            <a:r>
              <a:rPr lang="es-ES" dirty="0"/>
              <a:t>El nombre de la variable y el rango de datos a mover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49" y="4897970"/>
            <a:ext cx="2299402" cy="1722332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1876099" y="5192548"/>
            <a:ext cx="1324304" cy="1119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CPU</a:t>
            </a:r>
          </a:p>
        </p:txBody>
      </p:sp>
      <p:sp>
        <p:nvSpPr>
          <p:cNvPr id="6" name="Rectángulo redondeado 5"/>
          <p:cNvSpPr/>
          <p:nvPr/>
        </p:nvSpPr>
        <p:spPr>
          <a:xfrm>
            <a:off x="9122981" y="5199460"/>
            <a:ext cx="1324304" cy="1119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CPU</a:t>
            </a:r>
          </a:p>
        </p:txBody>
      </p:sp>
      <p:cxnSp>
        <p:nvCxnSpPr>
          <p:cNvPr id="8" name="Conector recto de flecha 7"/>
          <p:cNvCxnSpPr/>
          <p:nvPr/>
        </p:nvCxnSpPr>
        <p:spPr>
          <a:xfrm>
            <a:off x="3468414" y="5759136"/>
            <a:ext cx="11981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>
            <a:off x="7436069" y="5759136"/>
            <a:ext cx="11981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3651786" y="5322336"/>
            <a:ext cx="802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copyin</a:t>
            </a:r>
            <a:endParaRPr lang="es-ES_tradnl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643826" y="5341310"/>
            <a:ext cx="9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copyout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30456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0263" y="365125"/>
            <a:ext cx="11524592" cy="1325563"/>
          </a:xfrm>
        </p:spPr>
        <p:txBody>
          <a:bodyPr/>
          <a:lstStyle/>
          <a:p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pragma</a:t>
            </a: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acc</a:t>
            </a: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 data 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create</a:t>
            </a: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(x[0:N])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36478"/>
          </a:xfrm>
        </p:spPr>
        <p:txBody>
          <a:bodyPr/>
          <a:lstStyle/>
          <a:p>
            <a:r>
              <a:rPr lang="es-ES_tradnl" dirty="0"/>
              <a:t>Reserva en la GPU memoria para x de tamaño N</a:t>
            </a:r>
          </a:p>
          <a:p>
            <a:pPr lvl="1"/>
            <a:r>
              <a:rPr lang="es-ES_tradnl" dirty="0"/>
              <a:t>Útil para datos que van a permanecer solamente en la GPU</a:t>
            </a:r>
          </a:p>
          <a:p>
            <a:r>
              <a:rPr lang="es-ES_tradnl" dirty="0"/>
              <a:t>Par</a:t>
            </a:r>
            <a:r>
              <a:rPr lang="es-ES" dirty="0" err="1"/>
              <a:t>ámetros</a:t>
            </a:r>
            <a:endParaRPr lang="es-ES" dirty="0"/>
          </a:p>
          <a:p>
            <a:pPr lvl="1"/>
            <a:r>
              <a:rPr lang="es-ES" dirty="0"/>
              <a:t>El nombre de la variable y el rango de datos a reservar</a:t>
            </a:r>
            <a:endParaRPr lang="es-ES_tradnl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EB706CD-0842-D44C-A9B2-0637C571993D}"/>
              </a:ext>
            </a:extLst>
          </p:cNvPr>
          <p:cNvSpPr txBox="1">
            <a:spLocks/>
          </p:cNvSpPr>
          <p:nvPr/>
        </p:nvSpPr>
        <p:spPr>
          <a:xfrm>
            <a:off x="520263" y="3613422"/>
            <a:ext cx="115245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pragma</a:t>
            </a: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acc</a:t>
            </a: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 data 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update</a:t>
            </a: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 (d) (x[:])</a:t>
            </a: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7365F7F5-C8F6-B244-B0C6-5D3D1F5D45C4}"/>
              </a:ext>
            </a:extLst>
          </p:cNvPr>
          <p:cNvSpPr txBox="1">
            <a:spLocks/>
          </p:cNvSpPr>
          <p:nvPr/>
        </p:nvSpPr>
        <p:spPr>
          <a:xfrm>
            <a:off x="838200" y="4716598"/>
            <a:ext cx="10515600" cy="1936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Actualiza valores en las memorias</a:t>
            </a:r>
          </a:p>
          <a:p>
            <a:r>
              <a:rPr lang="es-ES_tradnl" dirty="0"/>
              <a:t>Par</a:t>
            </a:r>
            <a:r>
              <a:rPr lang="es-ES" dirty="0" err="1"/>
              <a:t>ámetros</a:t>
            </a:r>
            <a:endParaRPr lang="es-ES" dirty="0"/>
          </a:p>
          <a:p>
            <a:pPr lvl="1"/>
            <a:r>
              <a:rPr lang="es-ES" dirty="0"/>
              <a:t>d puede ser </a:t>
            </a:r>
            <a:r>
              <a:rPr lang="es-ES" dirty="0" err="1"/>
              <a:t>device</a:t>
            </a:r>
            <a:r>
              <a:rPr lang="es-ES" dirty="0"/>
              <a:t> o host, e indica qué memoria queremos actualizar</a:t>
            </a:r>
          </a:p>
          <a:p>
            <a:pPr lvl="1"/>
            <a:r>
              <a:rPr lang="es-ES" dirty="0"/>
              <a:t>El nombre de la variable y el rango de datos a actualizar</a:t>
            </a:r>
            <a:endParaRPr lang="es-ES_tradnl" dirty="0"/>
          </a:p>
          <a:p>
            <a:pPr lvl="1"/>
            <a:endParaRPr lang="es-ES" dirty="0"/>
          </a:p>
          <a:p>
            <a:pPr lvl="1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11643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0263" y="365125"/>
            <a:ext cx="11524592" cy="1325563"/>
          </a:xfrm>
        </p:spPr>
        <p:txBody>
          <a:bodyPr/>
          <a:lstStyle/>
          <a:p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pragma</a:t>
            </a: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acc</a:t>
            </a: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kernels</a:t>
            </a:r>
            <a:endParaRPr lang="es-ES_tradnl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Indica que el siguiente c</a:t>
            </a:r>
            <a:r>
              <a:rPr lang="es-ES" dirty="0" err="1"/>
              <a:t>ódigo</a:t>
            </a:r>
            <a:r>
              <a:rPr lang="es-ES" dirty="0"/>
              <a:t> se debe “traducir” a </a:t>
            </a:r>
            <a:r>
              <a:rPr lang="es-ES" dirty="0" err="1"/>
              <a:t>kernel</a:t>
            </a:r>
            <a:r>
              <a:rPr lang="es-ES" dirty="0"/>
              <a:t> de CUDA</a:t>
            </a:r>
            <a:endParaRPr lang="es-ES_tradnl" dirty="0"/>
          </a:p>
          <a:p>
            <a:pPr lvl="1"/>
            <a:r>
              <a:rPr lang="es-ES_tradnl" dirty="0"/>
              <a:t>¿</a:t>
            </a:r>
            <a:r>
              <a:rPr lang="es-ES_tradnl" dirty="0" err="1"/>
              <a:t>Qui</a:t>
            </a:r>
            <a:r>
              <a:rPr lang="es-ES" dirty="0" err="1"/>
              <a:t>én</a:t>
            </a:r>
            <a:r>
              <a:rPr lang="es-ES" dirty="0"/>
              <a:t> crea el código?</a:t>
            </a:r>
            <a:endParaRPr lang="es-ES_tradnl" dirty="0"/>
          </a:p>
          <a:p>
            <a:pPr lvl="1"/>
            <a:r>
              <a:rPr lang="es-ES_tradnl" dirty="0"/>
              <a:t>¿C</a:t>
            </a:r>
            <a:r>
              <a:rPr lang="es-ES" dirty="0" err="1"/>
              <a:t>ómo</a:t>
            </a:r>
            <a:r>
              <a:rPr lang="es-ES" dirty="0"/>
              <a:t> se dividen las iteraciones?</a:t>
            </a:r>
            <a:endParaRPr lang="es-ES_tradnl" dirty="0"/>
          </a:p>
          <a:p>
            <a:pPr lvl="1"/>
            <a:endParaRPr lang="es-ES_tradnl" dirty="0"/>
          </a:p>
          <a:p>
            <a:endParaRPr lang="es-ES_tradnl" dirty="0"/>
          </a:p>
        </p:txBody>
      </p:sp>
      <p:sp>
        <p:nvSpPr>
          <p:cNvPr id="7" name="CuadroTexto 6"/>
          <p:cNvSpPr txBox="1"/>
          <p:nvPr/>
        </p:nvSpPr>
        <p:spPr>
          <a:xfrm>
            <a:off x="881969" y="3847405"/>
            <a:ext cx="2585131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_tradnl" sz="2000" dirty="0"/>
              <a:t>#</a:t>
            </a:r>
            <a:r>
              <a:rPr lang="es-ES_tradnl" sz="2000" dirty="0" err="1"/>
              <a:t>pragma</a:t>
            </a:r>
            <a:r>
              <a:rPr lang="es-ES_tradnl" sz="2000" dirty="0"/>
              <a:t> </a:t>
            </a:r>
            <a:r>
              <a:rPr lang="es-ES_tradnl" sz="2000" dirty="0" err="1"/>
              <a:t>acc</a:t>
            </a:r>
            <a:r>
              <a:rPr lang="es-ES_tradnl" sz="2000" dirty="0"/>
              <a:t> </a:t>
            </a:r>
            <a:r>
              <a:rPr lang="es-ES_tradnl" sz="2000" dirty="0" err="1"/>
              <a:t>kernels</a:t>
            </a:r>
            <a:endParaRPr lang="es-ES_tradnl" sz="2000" dirty="0"/>
          </a:p>
          <a:p>
            <a:r>
              <a:rPr lang="es-ES_tradnl" sz="2000" dirty="0" err="1"/>
              <a:t>for</a:t>
            </a:r>
            <a:r>
              <a:rPr lang="es-ES_tradnl" sz="2000" dirty="0"/>
              <a:t> (</a:t>
            </a:r>
            <a:r>
              <a:rPr lang="es-ES_tradnl" sz="2000" dirty="0" err="1"/>
              <a:t>int</a:t>
            </a:r>
            <a:r>
              <a:rPr lang="es-ES_tradnl" sz="2000" dirty="0"/>
              <a:t> i = 0; i &lt; N; i++){</a:t>
            </a:r>
          </a:p>
          <a:p>
            <a:r>
              <a:rPr lang="es-ES_tradnl" sz="2000" dirty="0"/>
              <a:t>        y[i] = a * x[i] + y[i];</a:t>
            </a:r>
          </a:p>
          <a:p>
            <a:r>
              <a:rPr lang="es-ES_tradnl" sz="2000" dirty="0"/>
              <a:t>}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096000" y="3585795"/>
            <a:ext cx="5738622" cy="22159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_tradnl" sz="2000" dirty="0"/>
              <a:t> __global__ </a:t>
            </a:r>
            <a:r>
              <a:rPr lang="es-ES_tradnl" sz="2000" dirty="0" err="1"/>
              <a:t>void</a:t>
            </a:r>
            <a:r>
              <a:rPr lang="es-ES_tradnl" sz="2000" dirty="0"/>
              <a:t> </a:t>
            </a:r>
            <a:r>
              <a:rPr lang="es-ES_tradnl" sz="2000" dirty="0" err="1"/>
              <a:t>saxpy</a:t>
            </a:r>
            <a:r>
              <a:rPr lang="es-ES_tradnl" sz="2000" dirty="0"/>
              <a:t>(</a:t>
            </a:r>
            <a:r>
              <a:rPr lang="es-ES_tradnl" sz="2000" dirty="0" err="1"/>
              <a:t>int</a:t>
            </a:r>
            <a:r>
              <a:rPr lang="es-ES_tradnl" sz="2000" dirty="0"/>
              <a:t> n, </a:t>
            </a:r>
            <a:r>
              <a:rPr lang="es-ES_tradnl" sz="2000" dirty="0" err="1"/>
              <a:t>float</a:t>
            </a:r>
            <a:r>
              <a:rPr lang="es-ES_tradnl" sz="2000" dirty="0"/>
              <a:t> a, </a:t>
            </a:r>
            <a:r>
              <a:rPr lang="es-ES_tradnl" sz="2000" dirty="0" err="1"/>
              <a:t>float</a:t>
            </a:r>
            <a:r>
              <a:rPr lang="es-ES_tradnl" sz="2000" dirty="0"/>
              <a:t> *x, </a:t>
            </a:r>
            <a:r>
              <a:rPr lang="es-ES_tradnl" sz="2000" dirty="0" err="1"/>
              <a:t>float</a:t>
            </a:r>
            <a:r>
              <a:rPr lang="es-ES_tradnl" sz="2000" dirty="0"/>
              <a:t> *y)</a:t>
            </a:r>
          </a:p>
          <a:p>
            <a:r>
              <a:rPr lang="es-ES_tradnl" sz="2000" dirty="0"/>
              <a:t> {   </a:t>
            </a:r>
          </a:p>
          <a:p>
            <a:r>
              <a:rPr lang="es-ES_tradnl" sz="2000" dirty="0"/>
              <a:t>        </a:t>
            </a:r>
            <a:r>
              <a:rPr lang="es-ES_tradnl" sz="2000" dirty="0" err="1"/>
              <a:t>int</a:t>
            </a:r>
            <a:r>
              <a:rPr lang="es-ES_tradnl" sz="2000" dirty="0"/>
              <a:t> i = </a:t>
            </a:r>
            <a:r>
              <a:rPr lang="es-ES_tradnl" sz="2000" dirty="0" err="1"/>
              <a:t>blockIdx.x</a:t>
            </a:r>
            <a:r>
              <a:rPr lang="es-ES_tradnl" sz="2000" dirty="0"/>
              <a:t>*</a:t>
            </a:r>
            <a:r>
              <a:rPr lang="es-ES_tradnl" sz="2000" dirty="0" err="1"/>
              <a:t>blockDim.x</a:t>
            </a:r>
            <a:r>
              <a:rPr lang="es-ES_tradnl" sz="2000" dirty="0"/>
              <a:t> + </a:t>
            </a:r>
            <a:r>
              <a:rPr lang="es-ES_tradnl" sz="2000" dirty="0" err="1"/>
              <a:t>threadIdx.x</a:t>
            </a:r>
            <a:r>
              <a:rPr lang="es-ES_tradnl" sz="2000" dirty="0"/>
              <a:t>;  </a:t>
            </a:r>
          </a:p>
          <a:p>
            <a:r>
              <a:rPr lang="es-ES_tradnl" sz="2000" dirty="0"/>
              <a:t>        </a:t>
            </a:r>
            <a:r>
              <a:rPr lang="es-ES_tradnl" sz="2000" dirty="0" err="1"/>
              <a:t>if</a:t>
            </a:r>
            <a:r>
              <a:rPr lang="es-ES_tradnl" sz="2000" dirty="0"/>
              <a:t> (i &lt; n) </a:t>
            </a:r>
          </a:p>
          <a:p>
            <a:r>
              <a:rPr lang="es-ES_tradnl" sz="2000" dirty="0"/>
              <a:t>	    y[i] = a*x[i] + y[i]; </a:t>
            </a:r>
          </a:p>
          <a:p>
            <a:r>
              <a:rPr lang="es-ES_tradnl" sz="2000" dirty="0"/>
              <a:t>} </a:t>
            </a:r>
          </a:p>
          <a:p>
            <a:endParaRPr lang="es-ES_tradnl" dirty="0"/>
          </a:p>
        </p:txBody>
      </p:sp>
      <p:cxnSp>
        <p:nvCxnSpPr>
          <p:cNvPr id="14" name="Conector recto de flecha 13"/>
          <p:cNvCxnSpPr/>
          <p:nvPr/>
        </p:nvCxnSpPr>
        <p:spPr>
          <a:xfrm>
            <a:off x="4162097" y="4509125"/>
            <a:ext cx="138736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734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68" y="739036"/>
            <a:ext cx="10058400" cy="565785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64296" y="5736921"/>
            <a:ext cx="1064712" cy="851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57" y="280618"/>
            <a:ext cx="2764843" cy="203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55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0263" y="365125"/>
            <a:ext cx="11524592" cy="1325563"/>
          </a:xfrm>
        </p:spPr>
        <p:txBody>
          <a:bodyPr/>
          <a:lstStyle/>
          <a:p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pragma</a:t>
            </a: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acc</a:t>
            </a: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loop</a:t>
            </a:r>
            <a:endParaRPr lang="es-ES_tradnl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Indica que el siguiente </a:t>
            </a:r>
            <a:r>
              <a:rPr lang="es-ES" dirty="0"/>
              <a:t>bucle se debe “traducir” a </a:t>
            </a:r>
            <a:r>
              <a:rPr lang="es-ES" dirty="0" err="1"/>
              <a:t>kernel</a:t>
            </a:r>
            <a:r>
              <a:rPr lang="es-ES" dirty="0"/>
              <a:t> de CUDA</a:t>
            </a:r>
            <a:endParaRPr lang="es-ES_tradnl" dirty="0"/>
          </a:p>
          <a:p>
            <a:r>
              <a:rPr lang="es-ES_tradnl" dirty="0" err="1"/>
              <a:t>Kernels</a:t>
            </a:r>
            <a:r>
              <a:rPr lang="es-ES_tradnl" dirty="0"/>
              <a:t> puede contener varios bucles</a:t>
            </a:r>
          </a:p>
          <a:p>
            <a:endParaRPr lang="es-ES_tradnl" dirty="0"/>
          </a:p>
        </p:txBody>
      </p:sp>
      <p:sp>
        <p:nvSpPr>
          <p:cNvPr id="7" name="CuadroTexto 6"/>
          <p:cNvSpPr txBox="1"/>
          <p:nvPr/>
        </p:nvSpPr>
        <p:spPr>
          <a:xfrm>
            <a:off x="4276396" y="3181486"/>
            <a:ext cx="4142390" cy="2554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sz="2000" dirty="0"/>
              <a:t>#</a:t>
            </a:r>
            <a:r>
              <a:rPr lang="es-ES_tradnl" sz="2000" dirty="0" err="1"/>
              <a:t>pragma</a:t>
            </a:r>
            <a:r>
              <a:rPr lang="es-ES_tradnl" sz="2000" dirty="0"/>
              <a:t> </a:t>
            </a:r>
            <a:r>
              <a:rPr lang="es-ES_tradnl" sz="2000" dirty="0" err="1"/>
              <a:t>acc</a:t>
            </a:r>
            <a:r>
              <a:rPr lang="es-ES_tradnl" sz="2000" dirty="0"/>
              <a:t> </a:t>
            </a:r>
            <a:r>
              <a:rPr lang="es-ES_tradnl" sz="2000" dirty="0" err="1"/>
              <a:t>kernels</a:t>
            </a:r>
            <a:endParaRPr lang="es-ES_tradnl" sz="2000" dirty="0"/>
          </a:p>
          <a:p>
            <a:r>
              <a:rPr lang="es-ES_tradnl" sz="2000" dirty="0"/>
              <a:t>    #</a:t>
            </a:r>
            <a:r>
              <a:rPr lang="es-ES_tradnl" sz="2000" dirty="0" err="1"/>
              <a:t>pragma</a:t>
            </a:r>
            <a:r>
              <a:rPr lang="es-ES_tradnl" sz="2000" dirty="0"/>
              <a:t> </a:t>
            </a:r>
            <a:r>
              <a:rPr lang="es-ES_tradnl" sz="2000" dirty="0" err="1"/>
              <a:t>acc</a:t>
            </a:r>
            <a:r>
              <a:rPr lang="es-ES_tradnl" sz="2000" dirty="0"/>
              <a:t> </a:t>
            </a:r>
            <a:r>
              <a:rPr lang="es-ES_tradnl" sz="2000" dirty="0" err="1"/>
              <a:t>loop</a:t>
            </a:r>
            <a:endParaRPr lang="es-ES_tradnl" sz="2000" dirty="0"/>
          </a:p>
          <a:p>
            <a:r>
              <a:rPr lang="es-ES_tradnl" sz="2000" dirty="0"/>
              <a:t>    </a:t>
            </a:r>
            <a:r>
              <a:rPr lang="es-ES_tradnl" sz="2000" dirty="0" err="1"/>
              <a:t>for</a:t>
            </a:r>
            <a:r>
              <a:rPr lang="es-ES_tradnl" sz="2000" dirty="0"/>
              <a:t> (</a:t>
            </a:r>
            <a:r>
              <a:rPr lang="es-ES_tradnl" sz="2000" dirty="0" err="1"/>
              <a:t>int</a:t>
            </a:r>
            <a:r>
              <a:rPr lang="es-ES_tradnl" sz="2000" dirty="0"/>
              <a:t> i = 0; i &lt; N; i++){</a:t>
            </a:r>
          </a:p>
          <a:p>
            <a:r>
              <a:rPr lang="es-ES_tradnl" sz="2000" dirty="0"/>
              <a:t>        #</a:t>
            </a:r>
            <a:r>
              <a:rPr lang="es-ES_tradnl" sz="2000" dirty="0" err="1"/>
              <a:t>pragma</a:t>
            </a:r>
            <a:r>
              <a:rPr lang="es-ES_tradnl" sz="2000" dirty="0"/>
              <a:t> </a:t>
            </a:r>
            <a:r>
              <a:rPr lang="es-ES_tradnl" sz="2000" dirty="0" err="1"/>
              <a:t>acc</a:t>
            </a:r>
            <a:r>
              <a:rPr lang="es-ES_tradnl" sz="2000" dirty="0"/>
              <a:t> </a:t>
            </a:r>
            <a:r>
              <a:rPr lang="es-ES_tradnl" sz="2000" dirty="0" err="1"/>
              <a:t>loop</a:t>
            </a:r>
            <a:endParaRPr lang="es-ES_tradnl" sz="2000" dirty="0"/>
          </a:p>
          <a:p>
            <a:r>
              <a:rPr lang="es-ES_tradnl" sz="2000" dirty="0"/>
              <a:t>            </a:t>
            </a:r>
            <a:r>
              <a:rPr lang="es-ES_tradnl" sz="2000" dirty="0" err="1"/>
              <a:t>for</a:t>
            </a:r>
            <a:r>
              <a:rPr lang="es-ES_tradnl" sz="2000" dirty="0"/>
              <a:t> (</a:t>
            </a:r>
            <a:r>
              <a:rPr lang="es-ES_tradnl" sz="2000" dirty="0" err="1"/>
              <a:t>int</a:t>
            </a:r>
            <a:r>
              <a:rPr lang="es-ES_tradnl" sz="2000" dirty="0"/>
              <a:t> j = 0; j &lt; N; </a:t>
            </a:r>
            <a:r>
              <a:rPr lang="es-ES_tradnl" sz="2000" dirty="0" err="1"/>
              <a:t>j++</a:t>
            </a:r>
            <a:r>
              <a:rPr lang="es-ES_tradnl" sz="2000" dirty="0"/>
              <a:t>){</a:t>
            </a:r>
          </a:p>
          <a:p>
            <a:r>
              <a:rPr lang="es-ES_tradnl" sz="2000" dirty="0"/>
              <a:t>                y[i*</a:t>
            </a:r>
            <a:r>
              <a:rPr lang="es-ES_tradnl" sz="2000" dirty="0" err="1"/>
              <a:t>N+j</a:t>
            </a:r>
            <a:r>
              <a:rPr lang="es-ES_tradnl" sz="2000" dirty="0"/>
              <a:t>] = a * x[i] + y[i*</a:t>
            </a:r>
            <a:r>
              <a:rPr lang="es-ES_tradnl" sz="2000" dirty="0" err="1"/>
              <a:t>N+j</a:t>
            </a:r>
            <a:r>
              <a:rPr lang="es-ES_tradnl" sz="2000" dirty="0"/>
              <a:t>];</a:t>
            </a:r>
          </a:p>
          <a:p>
            <a:r>
              <a:rPr lang="es-ES_tradnl" sz="2000" dirty="0"/>
              <a:t>            }</a:t>
            </a:r>
          </a:p>
          <a:p>
            <a:r>
              <a:rPr lang="es-ES_tradnl" sz="20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716198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0263" y="365125"/>
            <a:ext cx="11524592" cy="1325563"/>
          </a:xfrm>
        </p:spPr>
        <p:txBody>
          <a:bodyPr/>
          <a:lstStyle/>
          <a:p>
            <a:r>
              <a:rPr lang="es-ES_tradnl" dirty="0">
                <a:latin typeface="+mn-lt"/>
                <a:ea typeface="Consolas" charset="0"/>
                <a:cs typeface="Consolas" charset="0"/>
              </a:rPr>
              <a:t>Y si yo se m</a:t>
            </a:r>
            <a:r>
              <a:rPr lang="es-ES" dirty="0" err="1">
                <a:latin typeface="+mn-lt"/>
                <a:ea typeface="Consolas" charset="0"/>
                <a:cs typeface="Consolas" charset="0"/>
              </a:rPr>
              <a:t>ás</a:t>
            </a:r>
            <a:r>
              <a:rPr lang="es-ES" dirty="0">
                <a:latin typeface="+mn-lt"/>
                <a:ea typeface="Consolas" charset="0"/>
                <a:cs typeface="Consolas" charset="0"/>
              </a:rPr>
              <a:t> que el compilador</a:t>
            </a:r>
            <a:r>
              <a:rPr lang="mr-IN" dirty="0">
                <a:latin typeface="+mn-lt"/>
                <a:ea typeface="Consolas" charset="0"/>
                <a:cs typeface="Consolas" charset="0"/>
              </a:rPr>
              <a:t>…</a:t>
            </a:r>
            <a:endParaRPr lang="es-ES_tradnl" dirty="0">
              <a:latin typeface="+mn-lt"/>
              <a:ea typeface="Consolas" charset="0"/>
              <a:cs typeface="Consolas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Número de hilos</a:t>
            </a: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dirty="0"/>
              <a:t>Siendo </a:t>
            </a:r>
            <a:r>
              <a:rPr lang="es-ES_tradnl" dirty="0" err="1"/>
              <a:t>gang</a:t>
            </a:r>
            <a:r>
              <a:rPr lang="es-ES_tradnl" dirty="0"/>
              <a:t> el equivalente a n</a:t>
            </a:r>
            <a:r>
              <a:rPr lang="es-ES" dirty="0" err="1"/>
              <a:t>úmero</a:t>
            </a:r>
            <a:r>
              <a:rPr lang="es-ES" dirty="0"/>
              <a:t> de bloques CUDA y </a:t>
            </a:r>
            <a:r>
              <a:rPr lang="es-ES" dirty="0" err="1"/>
              <a:t>worker</a:t>
            </a:r>
            <a:r>
              <a:rPr lang="es-ES" dirty="0"/>
              <a:t> el número de </a:t>
            </a:r>
            <a:r>
              <a:rPr lang="es-ES" dirty="0" err="1"/>
              <a:t>threads</a:t>
            </a:r>
            <a:r>
              <a:rPr lang="es-ES" dirty="0"/>
              <a:t> en cada bloque</a:t>
            </a:r>
            <a:endParaRPr lang="es-ES_tradnl" dirty="0"/>
          </a:p>
        </p:txBody>
      </p:sp>
      <p:sp>
        <p:nvSpPr>
          <p:cNvPr id="4" name="Rectángulo 3"/>
          <p:cNvSpPr/>
          <p:nvPr/>
        </p:nvSpPr>
        <p:spPr>
          <a:xfrm>
            <a:off x="3252627" y="2755603"/>
            <a:ext cx="6059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#</a:t>
            </a:r>
            <a:r>
              <a:rPr lang="es-ES_tradnl" dirty="0" err="1"/>
              <a:t>pragma</a:t>
            </a:r>
            <a:r>
              <a:rPr lang="es-ES_tradnl" dirty="0"/>
              <a:t> </a:t>
            </a:r>
            <a:r>
              <a:rPr lang="es-ES_tradnl" dirty="0" err="1"/>
              <a:t>acc</a:t>
            </a:r>
            <a:r>
              <a:rPr lang="es-ES_tradnl" dirty="0"/>
              <a:t> </a:t>
            </a:r>
            <a:r>
              <a:rPr lang="es-ES_tradnl" dirty="0" err="1"/>
              <a:t>kernels</a:t>
            </a:r>
            <a:r>
              <a:rPr lang="es-ES_tradnl" dirty="0"/>
              <a:t> </a:t>
            </a:r>
            <a:r>
              <a:rPr lang="es-ES_tradnl" b="1" dirty="0" err="1"/>
              <a:t>gang</a:t>
            </a:r>
            <a:r>
              <a:rPr lang="es-ES_tradnl" dirty="0"/>
              <a:t> (</a:t>
            </a:r>
            <a:r>
              <a:rPr lang="es-ES_tradnl" dirty="0" err="1"/>
              <a:t>num_gangs</a:t>
            </a:r>
            <a:r>
              <a:rPr lang="es-ES_tradnl" dirty="0"/>
              <a:t>) </a:t>
            </a:r>
            <a:r>
              <a:rPr lang="es-ES_tradnl" b="1" dirty="0" err="1"/>
              <a:t>worker</a:t>
            </a:r>
            <a:r>
              <a:rPr lang="es-ES_tradnl" dirty="0"/>
              <a:t> (</a:t>
            </a:r>
            <a:r>
              <a:rPr lang="es-ES_tradnl" dirty="0" err="1"/>
              <a:t>num_workers</a:t>
            </a:r>
            <a:r>
              <a:rPr lang="es-ES_tradnl" dirty="0"/>
              <a:t>)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711084" y="4773589"/>
            <a:ext cx="4769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 err="1"/>
              <a:t>saxpy</a:t>
            </a:r>
            <a:r>
              <a:rPr lang="es-ES_tradnl" dirty="0"/>
              <a:t>&lt;&lt;&lt;(N+255)/256, 256&gt;&gt;&gt;(N, 2.0f, </a:t>
            </a:r>
            <a:r>
              <a:rPr lang="es-ES_tradnl" dirty="0" err="1"/>
              <a:t>d_x</a:t>
            </a:r>
            <a:r>
              <a:rPr lang="es-ES_tradnl" dirty="0"/>
              <a:t>, </a:t>
            </a:r>
            <a:r>
              <a:rPr lang="es-ES_tradnl" dirty="0" err="1"/>
              <a:t>d_y</a:t>
            </a:r>
            <a:r>
              <a:rPr lang="es-ES_tradnl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06835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0263" y="365125"/>
            <a:ext cx="11524592" cy="1325563"/>
          </a:xfrm>
        </p:spPr>
        <p:txBody>
          <a:bodyPr/>
          <a:lstStyle/>
          <a:p>
            <a:r>
              <a:rPr lang="es-ES_tradnl" dirty="0">
                <a:latin typeface="+mn-lt"/>
                <a:ea typeface="Consolas" charset="0"/>
                <a:cs typeface="Consolas" charset="0"/>
              </a:rPr>
              <a:t>Y si yo se m</a:t>
            </a:r>
            <a:r>
              <a:rPr lang="es-ES" dirty="0" err="1">
                <a:latin typeface="+mn-lt"/>
                <a:ea typeface="Consolas" charset="0"/>
                <a:cs typeface="Consolas" charset="0"/>
              </a:rPr>
              <a:t>ás</a:t>
            </a:r>
            <a:r>
              <a:rPr lang="es-ES" dirty="0">
                <a:latin typeface="+mn-lt"/>
                <a:ea typeface="Consolas" charset="0"/>
                <a:cs typeface="Consolas" charset="0"/>
              </a:rPr>
              <a:t> que el compilador</a:t>
            </a:r>
            <a:r>
              <a:rPr lang="mr-IN" dirty="0">
                <a:latin typeface="+mn-lt"/>
                <a:ea typeface="Consolas" charset="0"/>
                <a:cs typeface="Consolas" charset="0"/>
              </a:rPr>
              <a:t>…</a:t>
            </a:r>
            <a:endParaRPr lang="es-ES_tradnl" dirty="0">
              <a:latin typeface="+mn-lt"/>
              <a:ea typeface="Consolas" charset="0"/>
              <a:cs typeface="Consolas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Número de hilos</a:t>
            </a: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dirty="0"/>
              <a:t>Siendo </a:t>
            </a:r>
            <a:r>
              <a:rPr lang="es-ES_tradnl" dirty="0" err="1"/>
              <a:t>gang</a:t>
            </a:r>
            <a:r>
              <a:rPr lang="es-ES_tradnl" dirty="0"/>
              <a:t> el equivalente a n</a:t>
            </a:r>
            <a:r>
              <a:rPr lang="es-ES" dirty="0" err="1"/>
              <a:t>úmero</a:t>
            </a:r>
            <a:r>
              <a:rPr lang="es-ES" dirty="0"/>
              <a:t> de bloques CUDA y </a:t>
            </a:r>
            <a:r>
              <a:rPr lang="es-ES" dirty="0" err="1"/>
              <a:t>worker</a:t>
            </a:r>
            <a:r>
              <a:rPr lang="es-ES" dirty="0"/>
              <a:t> el número de </a:t>
            </a:r>
            <a:r>
              <a:rPr lang="es-ES" dirty="0" err="1"/>
              <a:t>threads</a:t>
            </a:r>
            <a:r>
              <a:rPr lang="es-ES" dirty="0"/>
              <a:t> en cada bloque</a:t>
            </a:r>
            <a:endParaRPr lang="es-ES_tradnl" dirty="0"/>
          </a:p>
        </p:txBody>
      </p:sp>
      <p:sp>
        <p:nvSpPr>
          <p:cNvPr id="4" name="Rectángulo 3"/>
          <p:cNvSpPr/>
          <p:nvPr/>
        </p:nvSpPr>
        <p:spPr>
          <a:xfrm>
            <a:off x="3252627" y="2755603"/>
            <a:ext cx="6059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#</a:t>
            </a:r>
            <a:r>
              <a:rPr lang="es-ES_tradnl" dirty="0" err="1"/>
              <a:t>pragma</a:t>
            </a:r>
            <a:r>
              <a:rPr lang="es-ES_tradnl" dirty="0"/>
              <a:t> </a:t>
            </a:r>
            <a:r>
              <a:rPr lang="es-ES_tradnl" dirty="0" err="1"/>
              <a:t>acc</a:t>
            </a:r>
            <a:r>
              <a:rPr lang="es-ES_tradnl" dirty="0"/>
              <a:t> </a:t>
            </a:r>
            <a:r>
              <a:rPr lang="es-ES_tradnl" dirty="0" err="1"/>
              <a:t>kernels</a:t>
            </a:r>
            <a:r>
              <a:rPr lang="es-ES_tradnl" dirty="0"/>
              <a:t> </a:t>
            </a:r>
            <a:r>
              <a:rPr lang="es-ES_tradnl" b="1" dirty="0" err="1"/>
              <a:t>gang</a:t>
            </a:r>
            <a:r>
              <a:rPr lang="es-ES_tradnl" dirty="0"/>
              <a:t> (</a:t>
            </a:r>
            <a:r>
              <a:rPr lang="es-ES_tradnl" dirty="0" err="1"/>
              <a:t>num_gangs</a:t>
            </a:r>
            <a:r>
              <a:rPr lang="es-ES_tradnl" dirty="0"/>
              <a:t>) </a:t>
            </a:r>
            <a:r>
              <a:rPr lang="es-ES_tradnl" b="1" dirty="0" err="1"/>
              <a:t>worker</a:t>
            </a:r>
            <a:r>
              <a:rPr lang="es-ES_tradnl" dirty="0"/>
              <a:t> (</a:t>
            </a:r>
            <a:r>
              <a:rPr lang="es-ES_tradnl" dirty="0" err="1"/>
              <a:t>num_workers</a:t>
            </a:r>
            <a:r>
              <a:rPr lang="es-ES_tradnl" dirty="0"/>
              <a:t>)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711084" y="4773589"/>
            <a:ext cx="4769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 err="1"/>
              <a:t>saxpy</a:t>
            </a:r>
            <a:r>
              <a:rPr lang="es-ES_tradnl" dirty="0"/>
              <a:t>&lt;&lt;&lt;(N+255)/256, 256&gt;&gt;&gt;(N, 2.0f, </a:t>
            </a:r>
            <a:r>
              <a:rPr lang="es-ES_tradnl" dirty="0" err="1"/>
              <a:t>d_x</a:t>
            </a:r>
            <a:r>
              <a:rPr lang="es-ES_tradnl" dirty="0"/>
              <a:t>, </a:t>
            </a:r>
            <a:r>
              <a:rPr lang="es-ES_tradnl" dirty="0" err="1"/>
              <a:t>d_y</a:t>
            </a:r>
            <a:r>
              <a:rPr lang="es-ES_tradnl" dirty="0"/>
              <a:t>);</a:t>
            </a:r>
          </a:p>
        </p:txBody>
      </p:sp>
      <p:cxnSp>
        <p:nvCxnSpPr>
          <p:cNvPr id="8" name="Conector recto de flecha 7"/>
          <p:cNvCxnSpPr/>
          <p:nvPr/>
        </p:nvCxnSpPr>
        <p:spPr>
          <a:xfrm flipH="1">
            <a:off x="5281448" y="3124935"/>
            <a:ext cx="236483" cy="164865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>
            <a:endCxn id="5" idx="0"/>
          </p:cNvCxnSpPr>
          <p:nvPr/>
        </p:nvCxnSpPr>
        <p:spPr>
          <a:xfrm flipH="1">
            <a:off x="6096000" y="3124935"/>
            <a:ext cx="1408386" cy="164865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675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0263" y="365125"/>
            <a:ext cx="11524592" cy="1325563"/>
          </a:xfrm>
        </p:spPr>
        <p:txBody>
          <a:bodyPr/>
          <a:lstStyle/>
          <a:p>
            <a:r>
              <a:rPr lang="es-ES_tradnl" dirty="0">
                <a:latin typeface="+mn-lt"/>
                <a:ea typeface="Consolas" charset="0"/>
                <a:cs typeface="Consolas" charset="0"/>
              </a:rPr>
              <a:t>¡No es tan simple como parece!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514600" y="1690688"/>
            <a:ext cx="7535917" cy="44012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sz="2000" dirty="0"/>
              <a:t>#</a:t>
            </a:r>
            <a:r>
              <a:rPr lang="es-ES_tradnl" sz="2000" dirty="0" err="1"/>
              <a:t>pragma</a:t>
            </a:r>
            <a:r>
              <a:rPr lang="es-ES_tradnl" sz="2000" dirty="0"/>
              <a:t> </a:t>
            </a:r>
            <a:r>
              <a:rPr lang="es-ES_tradnl" sz="2000" dirty="0" err="1"/>
              <a:t>acc</a:t>
            </a:r>
            <a:r>
              <a:rPr lang="es-ES_tradnl" sz="2000" dirty="0"/>
              <a:t> data </a:t>
            </a:r>
            <a:r>
              <a:rPr lang="es-ES_tradnl" sz="2000" dirty="0" err="1"/>
              <a:t>copy</a:t>
            </a:r>
            <a:r>
              <a:rPr lang="es-ES_tradnl" sz="2000" dirty="0"/>
              <a:t>(A[0:N*N], B[0:N*N], C[N*N])</a:t>
            </a:r>
          </a:p>
          <a:p>
            <a:r>
              <a:rPr lang="es-ES_tradnl" sz="2000" dirty="0"/>
              <a:t>{</a:t>
            </a:r>
          </a:p>
          <a:p>
            <a:r>
              <a:rPr lang="es-ES_tradnl" sz="2000" dirty="0"/>
              <a:t>	#</a:t>
            </a:r>
            <a:r>
              <a:rPr lang="es-ES_tradnl" sz="2000" dirty="0" err="1"/>
              <a:t>pragma</a:t>
            </a:r>
            <a:r>
              <a:rPr lang="es-ES_tradnl" sz="2000" dirty="0"/>
              <a:t> </a:t>
            </a:r>
            <a:r>
              <a:rPr lang="es-ES_tradnl" sz="2000" dirty="0" err="1"/>
              <a:t>acc</a:t>
            </a:r>
            <a:r>
              <a:rPr lang="es-ES_tradnl" sz="2000" dirty="0"/>
              <a:t> </a:t>
            </a:r>
            <a:r>
              <a:rPr lang="es-ES_tradnl" sz="2000" dirty="0" err="1"/>
              <a:t>kernels</a:t>
            </a:r>
            <a:endParaRPr lang="es-ES_tradnl" sz="2000" dirty="0"/>
          </a:p>
          <a:p>
            <a:r>
              <a:rPr lang="es-ES_tradnl" sz="2000" dirty="0"/>
              <a:t>	#</a:t>
            </a:r>
            <a:r>
              <a:rPr lang="es-ES_tradnl" sz="2000" dirty="0" err="1"/>
              <a:t>pragma</a:t>
            </a:r>
            <a:r>
              <a:rPr lang="es-ES_tradnl" sz="2000" dirty="0"/>
              <a:t> </a:t>
            </a:r>
            <a:r>
              <a:rPr lang="es-ES_tradnl" sz="2000" dirty="0" err="1"/>
              <a:t>acc</a:t>
            </a:r>
            <a:r>
              <a:rPr lang="es-ES_tradnl" sz="2000" dirty="0"/>
              <a:t> </a:t>
            </a:r>
            <a:r>
              <a:rPr lang="es-ES_tradnl" sz="2000" dirty="0" err="1"/>
              <a:t>loop</a:t>
            </a:r>
            <a:endParaRPr lang="es-ES_tradnl" sz="2000" dirty="0"/>
          </a:p>
          <a:p>
            <a:r>
              <a:rPr lang="es-ES_tradnl" sz="2000" dirty="0"/>
              <a:t>	</a:t>
            </a:r>
            <a:r>
              <a:rPr lang="es-ES_tradnl" sz="2000" dirty="0" err="1"/>
              <a:t>for</a:t>
            </a:r>
            <a:r>
              <a:rPr lang="es-ES_tradnl" sz="2000" dirty="0"/>
              <a:t> (</a:t>
            </a:r>
            <a:r>
              <a:rPr lang="es-ES_tradnl" sz="2000" dirty="0" err="1"/>
              <a:t>int</a:t>
            </a:r>
            <a:r>
              <a:rPr lang="es-ES_tradnl" sz="2000" dirty="0"/>
              <a:t> i = 0; i &lt; N; i++){</a:t>
            </a:r>
          </a:p>
          <a:p>
            <a:r>
              <a:rPr lang="es-ES_tradnl" sz="2000" dirty="0"/>
              <a:t>		#</a:t>
            </a:r>
            <a:r>
              <a:rPr lang="es-ES_tradnl" sz="2000" dirty="0" err="1"/>
              <a:t>pragma</a:t>
            </a:r>
            <a:r>
              <a:rPr lang="es-ES_tradnl" sz="2000" dirty="0"/>
              <a:t> </a:t>
            </a:r>
            <a:r>
              <a:rPr lang="es-ES_tradnl" sz="2000" dirty="0" err="1"/>
              <a:t>acc</a:t>
            </a:r>
            <a:r>
              <a:rPr lang="es-ES_tradnl" sz="2000" dirty="0"/>
              <a:t> </a:t>
            </a:r>
            <a:r>
              <a:rPr lang="es-ES_tradnl" sz="2000" dirty="0" err="1"/>
              <a:t>loop</a:t>
            </a:r>
            <a:endParaRPr lang="es-ES_tradnl" sz="2000" dirty="0"/>
          </a:p>
          <a:p>
            <a:r>
              <a:rPr lang="es-ES_tradnl" sz="2000" dirty="0"/>
              <a:t>		</a:t>
            </a:r>
            <a:r>
              <a:rPr lang="es-ES_tradnl" sz="2000" dirty="0" err="1"/>
              <a:t>for</a:t>
            </a:r>
            <a:r>
              <a:rPr lang="es-ES_tradnl" sz="2000" dirty="0"/>
              <a:t> (</a:t>
            </a:r>
            <a:r>
              <a:rPr lang="es-ES_tradnl" sz="2000" dirty="0" err="1"/>
              <a:t>int</a:t>
            </a:r>
            <a:r>
              <a:rPr lang="es-ES_tradnl" sz="2000" dirty="0"/>
              <a:t> j = 0; j &lt; N; </a:t>
            </a:r>
            <a:r>
              <a:rPr lang="es-ES_tradnl" sz="2000" dirty="0" err="1"/>
              <a:t>j++</a:t>
            </a:r>
            <a:r>
              <a:rPr lang="es-ES_tradnl" sz="2000" dirty="0"/>
              <a:t>){</a:t>
            </a:r>
          </a:p>
          <a:p>
            <a:r>
              <a:rPr lang="es-ES_tradnl" sz="2000" dirty="0"/>
              <a:t>			C[i*</a:t>
            </a:r>
            <a:r>
              <a:rPr lang="es-ES_tradnl" sz="2000" dirty="0" err="1"/>
              <a:t>N+j</a:t>
            </a:r>
            <a:r>
              <a:rPr lang="es-ES_tradnl" sz="2000" dirty="0"/>
              <a:t>] *= 1;</a:t>
            </a:r>
          </a:p>
          <a:p>
            <a:r>
              <a:rPr lang="es-ES_tradnl" sz="2000" dirty="0"/>
              <a:t>			</a:t>
            </a:r>
            <a:r>
              <a:rPr lang="es-ES_tradnl" sz="2000" dirty="0" err="1"/>
              <a:t>for</a:t>
            </a:r>
            <a:r>
              <a:rPr lang="es-ES_tradnl" sz="2000" dirty="0"/>
              <a:t> (</a:t>
            </a:r>
            <a:r>
              <a:rPr lang="es-ES_tradnl" sz="2000" dirty="0" err="1"/>
              <a:t>int</a:t>
            </a:r>
            <a:r>
              <a:rPr lang="es-ES_tradnl" sz="2000" dirty="0"/>
              <a:t> k = 0; j &lt; N; k++){</a:t>
            </a:r>
          </a:p>
          <a:p>
            <a:r>
              <a:rPr lang="es-ES_tradnl" sz="2000" dirty="0"/>
              <a:t>				C[i*</a:t>
            </a:r>
            <a:r>
              <a:rPr lang="es-ES_tradnl" sz="2000" dirty="0" err="1"/>
              <a:t>N+j</a:t>
            </a:r>
            <a:r>
              <a:rPr lang="es-ES_tradnl" sz="2000" dirty="0"/>
              <a:t>] += 1 * x[i*</a:t>
            </a:r>
            <a:r>
              <a:rPr lang="es-ES_tradnl" sz="2000" dirty="0" err="1"/>
              <a:t>N+k</a:t>
            </a:r>
            <a:r>
              <a:rPr lang="es-ES_tradnl" sz="2000" dirty="0"/>
              <a:t>] + B[k*</a:t>
            </a:r>
            <a:r>
              <a:rPr lang="es-ES_tradnl" sz="2000" dirty="0" err="1"/>
              <a:t>N+j</a:t>
            </a:r>
            <a:r>
              <a:rPr lang="es-ES_tradnl" sz="2000" dirty="0"/>
              <a:t>];</a:t>
            </a:r>
          </a:p>
          <a:p>
            <a:r>
              <a:rPr lang="es-ES_tradnl" sz="2000" dirty="0"/>
              <a:t>			}</a:t>
            </a:r>
          </a:p>
          <a:p>
            <a:r>
              <a:rPr lang="es-ES_tradnl" sz="2000" dirty="0"/>
              <a:t>		}</a:t>
            </a:r>
          </a:p>
          <a:p>
            <a:r>
              <a:rPr lang="es-ES_tradnl" sz="2000" dirty="0"/>
              <a:t>	}</a:t>
            </a:r>
          </a:p>
          <a:p>
            <a:r>
              <a:rPr lang="es-ES_tradnl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410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0263" y="365125"/>
            <a:ext cx="11524592" cy="1325563"/>
          </a:xfrm>
        </p:spPr>
        <p:txBody>
          <a:bodyPr/>
          <a:lstStyle/>
          <a:p>
            <a:r>
              <a:rPr lang="es-ES_tradnl" dirty="0">
                <a:latin typeface="+mn-lt"/>
                <a:ea typeface="Consolas" charset="0"/>
                <a:cs typeface="Consolas" charset="0"/>
              </a:rPr>
              <a:t>¡No es tan simple como parece!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807" y="1548887"/>
            <a:ext cx="8388186" cy="471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81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0263" y="365125"/>
            <a:ext cx="11524592" cy="1325563"/>
          </a:xfrm>
        </p:spPr>
        <p:txBody>
          <a:bodyPr/>
          <a:lstStyle/>
          <a:p>
            <a:r>
              <a:rPr lang="es-ES_tradnl" dirty="0">
                <a:latin typeface="+mn-lt"/>
                <a:ea typeface="Consolas" charset="0"/>
                <a:cs typeface="Consolas" charset="0"/>
              </a:rPr>
              <a:t>¡No es tan simple como parece!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514600" y="1690688"/>
            <a:ext cx="7535917" cy="47089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s-ES_tradnl" sz="2000" dirty="0"/>
          </a:p>
          <a:p>
            <a:r>
              <a:rPr lang="es-ES_tradnl" sz="2000" dirty="0"/>
              <a:t>#</a:t>
            </a:r>
            <a:r>
              <a:rPr lang="es-ES_tradnl" sz="2000" dirty="0" err="1"/>
              <a:t>pragma</a:t>
            </a:r>
            <a:r>
              <a:rPr lang="es-ES_tradnl" sz="2000" dirty="0"/>
              <a:t> </a:t>
            </a:r>
            <a:r>
              <a:rPr lang="es-ES_tradnl" sz="2000" dirty="0" err="1"/>
              <a:t>acc</a:t>
            </a:r>
            <a:r>
              <a:rPr lang="es-ES_tradnl" sz="2000" dirty="0"/>
              <a:t> data </a:t>
            </a:r>
            <a:r>
              <a:rPr lang="es-ES_tradnl" sz="2000" b="1" dirty="0" err="1"/>
              <a:t>copyin</a:t>
            </a:r>
            <a:r>
              <a:rPr lang="es-ES_tradnl" sz="2000" dirty="0"/>
              <a:t>(A[0:N*N], B[0:N*N]), </a:t>
            </a:r>
            <a:r>
              <a:rPr lang="es-ES_tradnl" sz="2000" b="1" dirty="0" err="1"/>
              <a:t>copyout</a:t>
            </a:r>
            <a:r>
              <a:rPr lang="es-ES_tradnl" sz="2000" dirty="0"/>
              <a:t>(C[N*N])</a:t>
            </a:r>
          </a:p>
          <a:p>
            <a:r>
              <a:rPr lang="es-ES_tradnl" sz="2000" dirty="0"/>
              <a:t>{</a:t>
            </a:r>
          </a:p>
          <a:p>
            <a:r>
              <a:rPr lang="es-ES_tradnl" sz="2000" dirty="0"/>
              <a:t>	#</a:t>
            </a:r>
            <a:r>
              <a:rPr lang="es-ES_tradnl" sz="2000" dirty="0" err="1"/>
              <a:t>pragma</a:t>
            </a:r>
            <a:r>
              <a:rPr lang="es-ES_tradnl" sz="2000" dirty="0"/>
              <a:t> </a:t>
            </a:r>
            <a:r>
              <a:rPr lang="es-ES_tradnl" sz="2000" dirty="0" err="1"/>
              <a:t>acc</a:t>
            </a:r>
            <a:r>
              <a:rPr lang="es-ES_tradnl" sz="2000" dirty="0"/>
              <a:t> </a:t>
            </a:r>
            <a:r>
              <a:rPr lang="es-ES_tradnl" sz="2000" dirty="0" err="1"/>
              <a:t>kernels</a:t>
            </a:r>
            <a:endParaRPr lang="es-ES_tradnl" sz="2000" dirty="0"/>
          </a:p>
          <a:p>
            <a:r>
              <a:rPr lang="es-ES_tradnl" sz="2000" dirty="0"/>
              <a:t>	#</a:t>
            </a:r>
            <a:r>
              <a:rPr lang="es-ES_tradnl" sz="2000" dirty="0" err="1"/>
              <a:t>pragma</a:t>
            </a:r>
            <a:r>
              <a:rPr lang="es-ES_tradnl" sz="2000" dirty="0"/>
              <a:t> </a:t>
            </a:r>
            <a:r>
              <a:rPr lang="es-ES_tradnl" sz="2000" dirty="0" err="1"/>
              <a:t>acc</a:t>
            </a:r>
            <a:r>
              <a:rPr lang="es-ES_tradnl" sz="2000" dirty="0"/>
              <a:t> </a:t>
            </a:r>
            <a:r>
              <a:rPr lang="es-ES_tradnl" sz="2000" dirty="0" err="1"/>
              <a:t>loop</a:t>
            </a:r>
            <a:endParaRPr lang="es-ES_tradnl" sz="2000" dirty="0"/>
          </a:p>
          <a:p>
            <a:r>
              <a:rPr lang="es-ES_tradnl" sz="2000" dirty="0"/>
              <a:t>	</a:t>
            </a:r>
            <a:r>
              <a:rPr lang="es-ES_tradnl" sz="2000" dirty="0" err="1"/>
              <a:t>for</a:t>
            </a:r>
            <a:r>
              <a:rPr lang="es-ES_tradnl" sz="2000" dirty="0"/>
              <a:t> (</a:t>
            </a:r>
            <a:r>
              <a:rPr lang="es-ES_tradnl" sz="2000" dirty="0" err="1"/>
              <a:t>int</a:t>
            </a:r>
            <a:r>
              <a:rPr lang="es-ES_tradnl" sz="2000" dirty="0"/>
              <a:t> i = 0; i &lt; N; i++){</a:t>
            </a:r>
          </a:p>
          <a:p>
            <a:r>
              <a:rPr lang="es-ES_tradnl" sz="2000" dirty="0"/>
              <a:t>		#</a:t>
            </a:r>
            <a:r>
              <a:rPr lang="es-ES_tradnl" sz="2000" dirty="0" err="1"/>
              <a:t>pragma</a:t>
            </a:r>
            <a:r>
              <a:rPr lang="es-ES_tradnl" sz="2000" dirty="0"/>
              <a:t> </a:t>
            </a:r>
            <a:r>
              <a:rPr lang="es-ES_tradnl" sz="2000" dirty="0" err="1"/>
              <a:t>acc</a:t>
            </a:r>
            <a:r>
              <a:rPr lang="es-ES_tradnl" sz="2000" dirty="0"/>
              <a:t> </a:t>
            </a:r>
            <a:r>
              <a:rPr lang="es-ES_tradnl" sz="2000" dirty="0" err="1"/>
              <a:t>loop</a:t>
            </a:r>
            <a:endParaRPr lang="es-ES_tradnl" sz="2000" dirty="0"/>
          </a:p>
          <a:p>
            <a:r>
              <a:rPr lang="es-ES_tradnl" sz="2000" dirty="0"/>
              <a:t>		</a:t>
            </a:r>
            <a:r>
              <a:rPr lang="es-ES_tradnl" sz="2000" dirty="0" err="1"/>
              <a:t>for</a:t>
            </a:r>
            <a:r>
              <a:rPr lang="es-ES_tradnl" sz="2000" dirty="0"/>
              <a:t> (</a:t>
            </a:r>
            <a:r>
              <a:rPr lang="es-ES_tradnl" sz="2000" dirty="0" err="1"/>
              <a:t>int</a:t>
            </a:r>
            <a:r>
              <a:rPr lang="es-ES_tradnl" sz="2000" dirty="0"/>
              <a:t> j = 0; j &lt; N; </a:t>
            </a:r>
            <a:r>
              <a:rPr lang="es-ES_tradnl" sz="2000" dirty="0" err="1"/>
              <a:t>j++</a:t>
            </a:r>
            <a:r>
              <a:rPr lang="es-ES_tradnl" sz="2000" dirty="0"/>
              <a:t>){</a:t>
            </a:r>
          </a:p>
          <a:p>
            <a:r>
              <a:rPr lang="es-ES_tradnl" sz="2000" dirty="0"/>
              <a:t>			C[i*</a:t>
            </a:r>
            <a:r>
              <a:rPr lang="es-ES_tradnl" sz="2000" dirty="0" err="1"/>
              <a:t>N+j</a:t>
            </a:r>
            <a:r>
              <a:rPr lang="es-ES_tradnl" sz="2000" dirty="0"/>
              <a:t>] *= 1;</a:t>
            </a:r>
          </a:p>
          <a:p>
            <a:r>
              <a:rPr lang="es-ES_tradnl" sz="2000" dirty="0"/>
              <a:t>			</a:t>
            </a:r>
            <a:r>
              <a:rPr lang="es-ES_tradnl" sz="2000" dirty="0" err="1"/>
              <a:t>for</a:t>
            </a:r>
            <a:r>
              <a:rPr lang="es-ES_tradnl" sz="2000" dirty="0"/>
              <a:t> (</a:t>
            </a:r>
            <a:r>
              <a:rPr lang="es-ES_tradnl" sz="2000" dirty="0" err="1"/>
              <a:t>int</a:t>
            </a:r>
            <a:r>
              <a:rPr lang="es-ES_tradnl" sz="2000" dirty="0"/>
              <a:t> k = 0; j &lt; N; k++){</a:t>
            </a:r>
          </a:p>
          <a:p>
            <a:r>
              <a:rPr lang="es-ES_tradnl" sz="2000" dirty="0"/>
              <a:t>				C[i*</a:t>
            </a:r>
            <a:r>
              <a:rPr lang="es-ES_tradnl" sz="2000" dirty="0" err="1"/>
              <a:t>N+j</a:t>
            </a:r>
            <a:r>
              <a:rPr lang="es-ES_tradnl" sz="2000" dirty="0"/>
              <a:t>] += 1 * x[i*</a:t>
            </a:r>
            <a:r>
              <a:rPr lang="es-ES_tradnl" sz="2000" dirty="0" err="1"/>
              <a:t>N+k</a:t>
            </a:r>
            <a:r>
              <a:rPr lang="es-ES_tradnl" sz="2000" dirty="0"/>
              <a:t>] + B[k*</a:t>
            </a:r>
            <a:r>
              <a:rPr lang="es-ES_tradnl" sz="2000" dirty="0" err="1"/>
              <a:t>N+j</a:t>
            </a:r>
            <a:r>
              <a:rPr lang="es-ES_tradnl" sz="2000" dirty="0"/>
              <a:t>];</a:t>
            </a:r>
          </a:p>
          <a:p>
            <a:r>
              <a:rPr lang="es-ES_tradnl" sz="2000" dirty="0"/>
              <a:t>			}</a:t>
            </a:r>
          </a:p>
          <a:p>
            <a:r>
              <a:rPr lang="es-ES_tradnl" sz="2000" dirty="0"/>
              <a:t>		}</a:t>
            </a:r>
          </a:p>
          <a:p>
            <a:r>
              <a:rPr lang="es-ES_tradnl" sz="2000" dirty="0"/>
              <a:t>	}</a:t>
            </a:r>
          </a:p>
          <a:p>
            <a:r>
              <a:rPr lang="es-ES_tradnl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3732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0263" y="365125"/>
            <a:ext cx="11524592" cy="1325563"/>
          </a:xfrm>
        </p:spPr>
        <p:txBody>
          <a:bodyPr/>
          <a:lstStyle/>
          <a:p>
            <a:r>
              <a:rPr lang="es-ES_tradnl" dirty="0">
                <a:latin typeface="+mn-lt"/>
                <a:ea typeface="Consolas" charset="0"/>
                <a:cs typeface="Consolas" charset="0"/>
              </a:rPr>
              <a:t>¡No es tan simple como parece!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317" y="1690688"/>
            <a:ext cx="8308428" cy="466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45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950" y="433812"/>
            <a:ext cx="5511800" cy="1473200"/>
          </a:xfrm>
        </p:spPr>
      </p:pic>
      <p:sp>
        <p:nvSpPr>
          <p:cNvPr id="5" name="CuadroTexto 4"/>
          <p:cNvSpPr txBox="1"/>
          <p:nvPr/>
        </p:nvSpPr>
        <p:spPr>
          <a:xfrm>
            <a:off x="1127342" y="2857230"/>
            <a:ext cx="10258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3200" dirty="0"/>
              <a:t>Orientado a productividad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3200" dirty="0"/>
              <a:t>Punto de inicio para programar en </a:t>
            </a:r>
            <a:r>
              <a:rPr lang="es-ES_tradnl" sz="3200" dirty="0" err="1"/>
              <a:t>GPUs</a:t>
            </a:r>
            <a:endParaRPr lang="es-ES_tradnl" sz="3200" dirty="0"/>
          </a:p>
          <a:p>
            <a:pPr marL="285750" indent="-285750">
              <a:buFont typeface="Arial" charset="0"/>
              <a:buChar char="•"/>
            </a:pPr>
            <a:r>
              <a:rPr lang="es-ES_tradnl" sz="3200" dirty="0"/>
              <a:t>Cuidado con los </a:t>
            </a:r>
            <a:r>
              <a:rPr lang="es-ES_tradnl" sz="3200" dirty="0" err="1"/>
              <a:t>pragmas</a:t>
            </a:r>
            <a:endParaRPr lang="es-ES_tradnl" sz="3200" dirty="0"/>
          </a:p>
        </p:txBody>
      </p:sp>
    </p:spTree>
    <p:extLst>
      <p:ext uri="{BB962C8B-B14F-4D97-AF65-F5344CB8AC3E}">
        <p14:creationId xmlns:p14="http://schemas.microsoft.com/office/powerpoint/2010/main" val="272307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Ejercicios (con ayuda)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376" y="365125"/>
            <a:ext cx="5511800" cy="1473200"/>
          </a:xfrm>
        </p:spPr>
      </p:pic>
      <p:sp>
        <p:nvSpPr>
          <p:cNvPr id="3" name="CuadroTexto 2"/>
          <p:cNvSpPr txBox="1"/>
          <p:nvPr/>
        </p:nvSpPr>
        <p:spPr>
          <a:xfrm>
            <a:off x="599090" y="2680138"/>
            <a:ext cx="107547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dirty="0"/>
              <a:t>El “</a:t>
            </a:r>
            <a:r>
              <a:rPr lang="es-ES_tradnl" dirty="0" err="1"/>
              <a:t>hello</a:t>
            </a:r>
            <a:r>
              <a:rPr lang="es-ES_tradnl" dirty="0"/>
              <a:t> </a:t>
            </a:r>
            <a:r>
              <a:rPr lang="es-ES_tradnl" dirty="0" err="1"/>
              <a:t>world</a:t>
            </a:r>
            <a:r>
              <a:rPr lang="es-ES_tradnl" dirty="0"/>
              <a:t>” de </a:t>
            </a:r>
            <a:r>
              <a:rPr lang="es-ES_tradnl" dirty="0" err="1"/>
              <a:t>OpenACC</a:t>
            </a:r>
            <a:r>
              <a:rPr lang="es-ES_tradnl" dirty="0"/>
              <a:t> (Escalar un vector) (test1)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dirty="0" err="1"/>
              <a:t>Multiplicaci</a:t>
            </a:r>
            <a:r>
              <a:rPr lang="es-ES" dirty="0" err="1"/>
              <a:t>ón</a:t>
            </a:r>
            <a:r>
              <a:rPr lang="es-ES" dirty="0"/>
              <a:t> de matrices (test2)</a:t>
            </a:r>
          </a:p>
          <a:p>
            <a:pPr marL="285750" indent="-285750">
              <a:buFont typeface="Arial" charset="0"/>
              <a:buChar char="•"/>
            </a:pPr>
            <a:r>
              <a:rPr lang="es-ES" dirty="0"/>
              <a:t>Bucle </a:t>
            </a:r>
            <a:r>
              <a:rPr lang="es-ES" dirty="0" err="1"/>
              <a:t>while</a:t>
            </a:r>
            <a:r>
              <a:rPr lang="es-ES" dirty="0"/>
              <a:t> (test3)</a:t>
            </a:r>
          </a:p>
          <a:p>
            <a:pPr marL="285750" indent="-285750">
              <a:buFont typeface="Arial" charset="0"/>
              <a:buChar char="•"/>
            </a:pPr>
            <a:r>
              <a:rPr lang="es-ES" dirty="0"/>
              <a:t>Laplace</a:t>
            </a:r>
          </a:p>
          <a:p>
            <a:pPr marL="285750" indent="-285750">
              <a:buFont typeface="Arial" charset="0"/>
              <a:buChar char="•"/>
            </a:pPr>
            <a:r>
              <a:rPr lang="es-ES" dirty="0"/>
              <a:t>CUDA</a:t>
            </a:r>
            <a:endParaRPr lang="es-ES_tradnl" dirty="0"/>
          </a:p>
          <a:p>
            <a:pPr marL="285750" indent="-285750">
              <a:buFont typeface="Arial" charset="0"/>
              <a:buChar char="•"/>
            </a:pPr>
            <a:endParaRPr lang="es-ES_tradnl" dirty="0"/>
          </a:p>
          <a:p>
            <a:pPr marL="285750" indent="-285750">
              <a:buFont typeface="Arial" charset="0"/>
              <a:buChar char="•"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8467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Ejercicios (con ayuda)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376" y="365125"/>
            <a:ext cx="5511800" cy="1473200"/>
          </a:xfrm>
        </p:spPr>
      </p:pic>
      <p:sp>
        <p:nvSpPr>
          <p:cNvPr id="5" name="CuadroTexto 4"/>
          <p:cNvSpPr txBox="1"/>
          <p:nvPr/>
        </p:nvSpPr>
        <p:spPr>
          <a:xfrm>
            <a:off x="642284" y="2620450"/>
            <a:ext cx="3670126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dirty="0"/>
              <a:t>Antes de empezar: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cd 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testX</a:t>
            </a:r>
            <a:endParaRPr lang="es-ES_tradnl" dirty="0">
              <a:latin typeface="Consolas" charset="0"/>
              <a:ea typeface="Consolas" charset="0"/>
              <a:cs typeface="Consolas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./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carga_entorno.sh</a:t>
            </a:r>
            <a:endParaRPr lang="es-ES_tradnl" dirty="0">
              <a:latin typeface="Consolas" charset="0"/>
              <a:ea typeface="Consolas" charset="0"/>
              <a:cs typeface="Consolas" charset="0"/>
            </a:endParaRPr>
          </a:p>
          <a:p>
            <a:pPr marL="285750" indent="-285750">
              <a:buFont typeface="Arial" charset="0"/>
              <a:buChar char="•"/>
            </a:pPr>
            <a:endParaRPr lang="es-ES_tradnl" dirty="0"/>
          </a:p>
          <a:p>
            <a:pPr marL="285750" indent="-285750">
              <a:buFont typeface="Arial" charset="0"/>
              <a:buChar char="•"/>
            </a:pPr>
            <a:r>
              <a:rPr lang="es-ES_tradnl" dirty="0"/>
              <a:t>Para ejecutar un ejemplo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cd </a:t>
            </a: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testX</a:t>
            </a:r>
            <a:endParaRPr lang="es-ES_tradnl" dirty="0">
              <a:latin typeface="Consolas" charset="0"/>
              <a:ea typeface="Consolas" charset="0"/>
              <a:cs typeface="Consolas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s-ES_tradnl" dirty="0" err="1">
                <a:latin typeface="Consolas" charset="0"/>
                <a:ea typeface="Consolas" charset="0"/>
                <a:cs typeface="Consolas" charset="0"/>
              </a:rPr>
              <a:t>make</a:t>
            </a:r>
            <a:endParaRPr lang="es-ES_tradnl" dirty="0">
              <a:latin typeface="Consolas" charset="0"/>
              <a:ea typeface="Consolas" charset="0"/>
              <a:cs typeface="Consolas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s-ES_tradnl" dirty="0">
                <a:latin typeface="Consolas" charset="0"/>
                <a:ea typeface="Consolas" charset="0"/>
                <a:cs typeface="Consolas" charset="0"/>
              </a:rPr>
              <a:t>./ejecutable</a:t>
            </a:r>
          </a:p>
          <a:p>
            <a:pPr marL="742950" lvl="1" indent="-285750">
              <a:buFont typeface="Arial" charset="0"/>
              <a:buChar char="•"/>
            </a:pPr>
            <a:endParaRPr lang="es-ES_tradnl" dirty="0"/>
          </a:p>
        </p:txBody>
      </p:sp>
      <p:sp>
        <p:nvSpPr>
          <p:cNvPr id="6" name="CuadroTexto 5"/>
          <p:cNvSpPr txBox="1"/>
          <p:nvPr/>
        </p:nvSpPr>
        <p:spPr>
          <a:xfrm>
            <a:off x="5428989" y="2943616"/>
            <a:ext cx="5924811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sz="2400" dirty="0"/>
              <a:t>Pasos a seguir para realizar el ejercicio: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_tradnl" sz="2400" dirty="0"/>
              <a:t>Intentar entender el c</a:t>
            </a:r>
            <a:r>
              <a:rPr lang="es-ES" sz="2400" dirty="0" err="1"/>
              <a:t>ódigo</a:t>
            </a:r>
            <a:endParaRPr lang="es-ES_tradnl" sz="2400" dirty="0"/>
          </a:p>
          <a:p>
            <a:pPr marL="800100" lvl="1" indent="-342900">
              <a:buFont typeface="+mj-lt"/>
              <a:buAutoNum type="arabicPeriod"/>
            </a:pPr>
            <a:r>
              <a:rPr lang="es-ES_tradnl" sz="2400" dirty="0"/>
              <a:t>Identifica los datos a enviar a la GPU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_tradnl" sz="2400" dirty="0"/>
              <a:t>Identifica el c</a:t>
            </a:r>
            <a:r>
              <a:rPr lang="es-ES" sz="2400" dirty="0" err="1"/>
              <a:t>ódigo</a:t>
            </a:r>
            <a:r>
              <a:rPr lang="es-ES" sz="2400" dirty="0"/>
              <a:t> a ejecutar en la GPU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400" dirty="0"/>
              <a:t>¡Probarlo!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617859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552" y="640997"/>
            <a:ext cx="2463800" cy="32893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64296" y="5736921"/>
            <a:ext cx="1064712" cy="851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546378"/>
              </p:ext>
            </p:extLst>
          </p:nvPr>
        </p:nvGraphicFramePr>
        <p:xfrm>
          <a:off x="1929008" y="3951597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Dispositivo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NVIDIA </a:t>
                      </a:r>
                      <a:r>
                        <a:rPr lang="es-ES_tradnl" dirty="0" err="1"/>
                        <a:t>Titan</a:t>
                      </a:r>
                      <a:r>
                        <a:rPr lang="es-ES_tradnl" dirty="0"/>
                        <a:t>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Intel </a:t>
                      </a:r>
                      <a:r>
                        <a:rPr lang="es-ES_tradnl" dirty="0" err="1"/>
                        <a:t>Skylake</a:t>
                      </a:r>
                      <a:r>
                        <a:rPr lang="es-ES_tradnl" dirty="0"/>
                        <a:t> </a:t>
                      </a:r>
                      <a:r>
                        <a:rPr lang="es-ES_tradnl" dirty="0" err="1"/>
                        <a:t>Xeon</a:t>
                      </a:r>
                      <a:r>
                        <a:rPr lang="es-ES_tradnl" dirty="0"/>
                        <a:t> E5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Numero de N</a:t>
                      </a:r>
                      <a:r>
                        <a:rPr lang="es-ES" dirty="0" err="1"/>
                        <a:t>úcleos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3072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Hasta 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Memoria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Depende del sistema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err="1"/>
                        <a:t>GFlops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4.480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369" y="948763"/>
            <a:ext cx="5073042" cy="2673768"/>
          </a:xfrm>
          <a:prstGeom prst="rect">
            <a:avLst/>
          </a:prstGeom>
        </p:spPr>
      </p:pic>
      <p:grpSp>
        <p:nvGrpSpPr>
          <p:cNvPr id="8" name="Agrupar 7"/>
          <p:cNvGrpSpPr/>
          <p:nvPr/>
        </p:nvGrpSpPr>
        <p:grpSpPr>
          <a:xfrm>
            <a:off x="-196536" y="669241"/>
            <a:ext cx="4776088" cy="2890597"/>
            <a:chOff x="789139" y="1002082"/>
            <a:chExt cx="3782861" cy="2071493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47" y="1002082"/>
              <a:ext cx="3682653" cy="2071492"/>
            </a:xfrm>
            <a:prstGeom prst="rect">
              <a:avLst/>
            </a:prstGeom>
          </p:spPr>
        </p:pic>
        <p:sp>
          <p:nvSpPr>
            <p:cNvPr id="10" name="Rectángulo 9"/>
            <p:cNvSpPr/>
            <p:nvPr/>
          </p:nvSpPr>
          <p:spPr>
            <a:xfrm>
              <a:off x="789139" y="2591351"/>
              <a:ext cx="562627" cy="482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80756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55" y="3812665"/>
            <a:ext cx="5073042" cy="2673768"/>
          </a:xfrm>
          <a:prstGeom prst="rect">
            <a:avLst/>
          </a:prstGeom>
        </p:spPr>
      </p:pic>
      <p:grpSp>
        <p:nvGrpSpPr>
          <p:cNvPr id="7" name="Agrupar 6"/>
          <p:cNvGrpSpPr/>
          <p:nvPr/>
        </p:nvGrpSpPr>
        <p:grpSpPr>
          <a:xfrm>
            <a:off x="789139" y="1002082"/>
            <a:ext cx="3782861" cy="2071493"/>
            <a:chOff x="789139" y="1002082"/>
            <a:chExt cx="3782861" cy="2071493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47" y="1002082"/>
              <a:ext cx="3682653" cy="2071492"/>
            </a:xfrm>
            <a:prstGeom prst="rect">
              <a:avLst/>
            </a:prstGeom>
          </p:spPr>
        </p:pic>
        <p:sp>
          <p:nvSpPr>
            <p:cNvPr id="10" name="Rectángulo 9"/>
            <p:cNvSpPr/>
            <p:nvPr/>
          </p:nvSpPr>
          <p:spPr>
            <a:xfrm>
              <a:off x="789139" y="2591351"/>
              <a:ext cx="562627" cy="482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22" y="3922212"/>
            <a:ext cx="5169075" cy="2027748"/>
          </a:xfrm>
          <a:prstGeom prst="rect">
            <a:avLst/>
          </a:prstGeom>
        </p:spPr>
      </p:pic>
      <p:grpSp>
        <p:nvGrpSpPr>
          <p:cNvPr id="12" name="Agrupar 11"/>
          <p:cNvGrpSpPr/>
          <p:nvPr/>
        </p:nvGrpSpPr>
        <p:grpSpPr>
          <a:xfrm>
            <a:off x="6515621" y="1304796"/>
            <a:ext cx="1676401" cy="917996"/>
            <a:chOff x="789139" y="1002082"/>
            <a:chExt cx="3782861" cy="2071493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47" y="1002082"/>
              <a:ext cx="3682653" cy="2071492"/>
            </a:xfrm>
            <a:prstGeom prst="rect">
              <a:avLst/>
            </a:prstGeom>
          </p:spPr>
        </p:pic>
        <p:sp>
          <p:nvSpPr>
            <p:cNvPr id="14" name="Rectángulo 13"/>
            <p:cNvSpPr/>
            <p:nvPr/>
          </p:nvSpPr>
          <p:spPr>
            <a:xfrm>
              <a:off x="789139" y="2591351"/>
              <a:ext cx="562627" cy="482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5" name="Agrupar 14"/>
          <p:cNvGrpSpPr/>
          <p:nvPr/>
        </p:nvGrpSpPr>
        <p:grpSpPr>
          <a:xfrm>
            <a:off x="8126258" y="1304796"/>
            <a:ext cx="1676401" cy="917996"/>
            <a:chOff x="789139" y="1002082"/>
            <a:chExt cx="3782861" cy="2071493"/>
          </a:xfrm>
        </p:grpSpPr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47" y="1002082"/>
              <a:ext cx="3682653" cy="2071492"/>
            </a:xfrm>
            <a:prstGeom prst="rect">
              <a:avLst/>
            </a:prstGeom>
          </p:spPr>
        </p:pic>
        <p:sp>
          <p:nvSpPr>
            <p:cNvPr id="17" name="Rectángulo 16"/>
            <p:cNvSpPr/>
            <p:nvPr/>
          </p:nvSpPr>
          <p:spPr>
            <a:xfrm>
              <a:off x="789139" y="2591351"/>
              <a:ext cx="562627" cy="482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8" name="Agrupar 17"/>
          <p:cNvGrpSpPr/>
          <p:nvPr/>
        </p:nvGrpSpPr>
        <p:grpSpPr>
          <a:xfrm>
            <a:off x="9781303" y="1297197"/>
            <a:ext cx="1676401" cy="917996"/>
            <a:chOff x="789139" y="1002082"/>
            <a:chExt cx="3782861" cy="2071493"/>
          </a:xfrm>
        </p:grpSpPr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47" y="1002082"/>
              <a:ext cx="3682653" cy="2071492"/>
            </a:xfrm>
            <a:prstGeom prst="rect">
              <a:avLst/>
            </a:prstGeom>
          </p:spPr>
        </p:pic>
        <p:sp>
          <p:nvSpPr>
            <p:cNvPr id="20" name="Rectángulo 19"/>
            <p:cNvSpPr/>
            <p:nvPr/>
          </p:nvSpPr>
          <p:spPr>
            <a:xfrm>
              <a:off x="789139" y="2591351"/>
              <a:ext cx="562627" cy="482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1" name="Agrupar 20"/>
          <p:cNvGrpSpPr/>
          <p:nvPr/>
        </p:nvGrpSpPr>
        <p:grpSpPr>
          <a:xfrm>
            <a:off x="6537824" y="2373465"/>
            <a:ext cx="1676401" cy="917996"/>
            <a:chOff x="789139" y="1002082"/>
            <a:chExt cx="3782861" cy="2071493"/>
          </a:xfrm>
        </p:grpSpPr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47" y="1002082"/>
              <a:ext cx="3682653" cy="2071492"/>
            </a:xfrm>
            <a:prstGeom prst="rect">
              <a:avLst/>
            </a:prstGeom>
          </p:spPr>
        </p:pic>
        <p:sp>
          <p:nvSpPr>
            <p:cNvPr id="23" name="Rectángulo 22"/>
            <p:cNvSpPr/>
            <p:nvPr/>
          </p:nvSpPr>
          <p:spPr>
            <a:xfrm>
              <a:off x="789139" y="2591351"/>
              <a:ext cx="562627" cy="482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4" name="Agrupar 23"/>
          <p:cNvGrpSpPr/>
          <p:nvPr/>
        </p:nvGrpSpPr>
        <p:grpSpPr>
          <a:xfrm>
            <a:off x="8170666" y="2373465"/>
            <a:ext cx="1676401" cy="917996"/>
            <a:chOff x="789139" y="1002082"/>
            <a:chExt cx="3782861" cy="2071493"/>
          </a:xfrm>
        </p:grpSpPr>
        <p:pic>
          <p:nvPicPr>
            <p:cNvPr id="25" name="Imagen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47" y="1002082"/>
              <a:ext cx="3682653" cy="2071492"/>
            </a:xfrm>
            <a:prstGeom prst="rect">
              <a:avLst/>
            </a:prstGeom>
          </p:spPr>
        </p:pic>
        <p:sp>
          <p:nvSpPr>
            <p:cNvPr id="26" name="Rectángulo 25"/>
            <p:cNvSpPr/>
            <p:nvPr/>
          </p:nvSpPr>
          <p:spPr>
            <a:xfrm>
              <a:off x="789139" y="2591351"/>
              <a:ext cx="562627" cy="482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7" name="Agrupar 26"/>
          <p:cNvGrpSpPr/>
          <p:nvPr/>
        </p:nvGrpSpPr>
        <p:grpSpPr>
          <a:xfrm>
            <a:off x="10030635" y="2373465"/>
            <a:ext cx="1676401" cy="917996"/>
            <a:chOff x="789139" y="1002082"/>
            <a:chExt cx="3782861" cy="2071493"/>
          </a:xfrm>
        </p:grpSpPr>
        <p:pic>
          <p:nvPicPr>
            <p:cNvPr id="28" name="Imagen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47" y="1002082"/>
              <a:ext cx="3682653" cy="2071492"/>
            </a:xfrm>
            <a:prstGeom prst="rect">
              <a:avLst/>
            </a:prstGeom>
          </p:spPr>
        </p:pic>
        <p:sp>
          <p:nvSpPr>
            <p:cNvPr id="29" name="Rectángulo 28"/>
            <p:cNvSpPr/>
            <p:nvPr/>
          </p:nvSpPr>
          <p:spPr>
            <a:xfrm>
              <a:off x="789139" y="2591351"/>
              <a:ext cx="562627" cy="482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31" name="Conector recto de flecha 30"/>
          <p:cNvCxnSpPr/>
          <p:nvPr/>
        </p:nvCxnSpPr>
        <p:spPr>
          <a:xfrm flipH="1">
            <a:off x="2304789" y="2832463"/>
            <a:ext cx="200416" cy="1438912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/>
          <p:nvPr/>
        </p:nvCxnSpPr>
        <p:spPr>
          <a:xfrm>
            <a:off x="7498436" y="3184610"/>
            <a:ext cx="308545" cy="914424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/>
          <p:nvPr/>
        </p:nvCxnSpPr>
        <p:spPr>
          <a:xfrm>
            <a:off x="7716913" y="2037828"/>
            <a:ext cx="578419" cy="1919370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/>
          <p:cNvCxnSpPr/>
          <p:nvPr/>
        </p:nvCxnSpPr>
        <p:spPr>
          <a:xfrm flipH="1">
            <a:off x="8719657" y="2042506"/>
            <a:ext cx="379912" cy="1887305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 flipH="1">
            <a:off x="9748895" y="2108342"/>
            <a:ext cx="494748" cy="1806271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/>
          <p:nvPr/>
        </p:nvCxnSpPr>
        <p:spPr>
          <a:xfrm flipH="1">
            <a:off x="9130429" y="3094707"/>
            <a:ext cx="94660" cy="819906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/>
          <p:nvPr/>
        </p:nvCxnSpPr>
        <p:spPr>
          <a:xfrm flipH="1">
            <a:off x="10214475" y="3200363"/>
            <a:ext cx="388128" cy="721849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15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Programando tarjetas gr</a:t>
            </a:r>
            <a:r>
              <a:rPr lang="es-ES" dirty="0" err="1"/>
              <a:t>áficas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/>
              <a:t>Antes de 2007</a:t>
            </a:r>
          </a:p>
          <a:p>
            <a:pPr lvl="1"/>
            <a:r>
              <a:rPr lang="es-ES_tradnl" dirty="0"/>
              <a:t>El programador se apañaba con c</a:t>
            </a:r>
            <a:r>
              <a:rPr lang="es-ES" dirty="0" err="1"/>
              <a:t>ódigos</a:t>
            </a:r>
            <a:r>
              <a:rPr lang="es-ES" dirty="0"/>
              <a:t> tipo ensamblador</a:t>
            </a:r>
          </a:p>
          <a:p>
            <a:pPr lvl="1"/>
            <a:endParaRPr lang="es-ES" dirty="0"/>
          </a:p>
          <a:p>
            <a:r>
              <a:rPr lang="es-ES" dirty="0"/>
              <a:t>CUDA</a:t>
            </a:r>
          </a:p>
          <a:p>
            <a:pPr lvl="1"/>
            <a:r>
              <a:rPr lang="es-ES" dirty="0"/>
              <a:t>Última versión </a:t>
            </a:r>
            <a:r>
              <a:rPr lang="es-ES"/>
              <a:t>CUDA 9.5</a:t>
            </a:r>
            <a:endParaRPr lang="es-ES" dirty="0"/>
          </a:p>
          <a:p>
            <a:pPr lvl="1"/>
            <a:endParaRPr lang="es-ES" dirty="0"/>
          </a:p>
          <a:p>
            <a:r>
              <a:rPr lang="es-ES" dirty="0" err="1"/>
              <a:t>OpenCL</a:t>
            </a:r>
            <a:endParaRPr lang="es-ES" dirty="0"/>
          </a:p>
          <a:p>
            <a:pPr lvl="1"/>
            <a:r>
              <a:rPr lang="es-ES" dirty="0"/>
              <a:t>También para gráficas no </a:t>
            </a:r>
            <a:r>
              <a:rPr lang="es-ES" dirty="0" err="1"/>
              <a:t>nVIDIA</a:t>
            </a:r>
            <a:endParaRPr lang="es-ES" dirty="0"/>
          </a:p>
          <a:p>
            <a:pPr lvl="1"/>
            <a:r>
              <a:rPr lang="es-ES" dirty="0"/>
              <a:t>Última versión 2.0</a:t>
            </a:r>
          </a:p>
          <a:p>
            <a:pPr lvl="1"/>
            <a:endParaRPr lang="es-ES" dirty="0"/>
          </a:p>
          <a:p>
            <a:r>
              <a:rPr lang="es-ES" dirty="0" err="1"/>
              <a:t>OpenACC</a:t>
            </a:r>
            <a:endParaRPr lang="es-ES" dirty="0"/>
          </a:p>
          <a:p>
            <a:pPr lvl="1"/>
            <a:r>
              <a:rPr lang="es-ES" dirty="0"/>
              <a:t>Basado en directivas</a:t>
            </a:r>
          </a:p>
          <a:p>
            <a:pPr lvl="1"/>
            <a:r>
              <a:rPr lang="es-ES" dirty="0"/>
              <a:t>Última versión 2.5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426" y="1027906"/>
            <a:ext cx="1926374" cy="210557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2642476"/>
            <a:ext cx="2666562" cy="16147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381" y="3594770"/>
            <a:ext cx="2120900" cy="2120900"/>
          </a:xfrm>
          <a:prstGeom prst="rect">
            <a:avLst/>
          </a:prstGeom>
        </p:spPr>
      </p:pic>
      <p:pic>
        <p:nvPicPr>
          <p:cNvPr id="7" name="Marcador de contenido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805" y="5379876"/>
            <a:ext cx="4029512" cy="107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74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082" y="1192924"/>
            <a:ext cx="10058400" cy="538753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11" y="428735"/>
            <a:ext cx="2744787" cy="180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7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221" y="536026"/>
            <a:ext cx="2463800" cy="32893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64296" y="5736921"/>
            <a:ext cx="1064712" cy="851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8" name="Agrupar 7"/>
          <p:cNvGrpSpPr/>
          <p:nvPr/>
        </p:nvGrpSpPr>
        <p:grpSpPr>
          <a:xfrm>
            <a:off x="0" y="934729"/>
            <a:ext cx="4776088" cy="2890597"/>
            <a:chOff x="789139" y="1002082"/>
            <a:chExt cx="3782861" cy="2071493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47" y="1002082"/>
              <a:ext cx="3682653" cy="2071492"/>
            </a:xfrm>
            <a:prstGeom prst="rect">
              <a:avLst/>
            </a:prstGeom>
          </p:spPr>
        </p:pic>
        <p:sp>
          <p:nvSpPr>
            <p:cNvPr id="10" name="Rectángulo 9"/>
            <p:cNvSpPr/>
            <p:nvPr/>
          </p:nvSpPr>
          <p:spPr>
            <a:xfrm>
              <a:off x="789139" y="2591351"/>
              <a:ext cx="562627" cy="482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842" y="1047325"/>
            <a:ext cx="4976250" cy="2665403"/>
          </a:xfrm>
          <a:prstGeom prst="rect">
            <a:avLst/>
          </a:prstGeom>
        </p:spPr>
      </p:pic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5A2021E8-8003-3740-8E12-032BF7F5C4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92447"/>
              </p:ext>
            </p:extLst>
          </p:nvPr>
        </p:nvGraphicFramePr>
        <p:xfrm>
          <a:off x="1713121" y="4224028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Dispositivo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NVIDIA </a:t>
                      </a:r>
                      <a:r>
                        <a:rPr lang="es-ES_tradnl" dirty="0" err="1"/>
                        <a:t>Titan</a:t>
                      </a:r>
                      <a:r>
                        <a:rPr lang="es-ES_tradnl" dirty="0"/>
                        <a:t>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Intel </a:t>
                      </a:r>
                      <a:r>
                        <a:rPr lang="es-ES_tradnl" dirty="0" err="1"/>
                        <a:t>Xeon</a:t>
                      </a:r>
                      <a:r>
                        <a:rPr lang="es-ES_tradnl" dirty="0"/>
                        <a:t> Phi KNL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Numero de N</a:t>
                      </a:r>
                      <a:r>
                        <a:rPr lang="es-ES" dirty="0" err="1"/>
                        <a:t>úcleos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3072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72x4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Memoria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err="1"/>
                        <a:t>GFlops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11.000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6.000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¿C</a:t>
                      </a:r>
                      <a:r>
                        <a:rPr lang="es-ES" dirty="0" err="1"/>
                        <a:t>ómo</a:t>
                      </a:r>
                      <a:r>
                        <a:rPr lang="es-ES" dirty="0"/>
                        <a:t> se programa?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CUDA (C) / </a:t>
                      </a:r>
                      <a:r>
                        <a:rPr lang="es-ES_tradnl" dirty="0" err="1"/>
                        <a:t>OpenACC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err="1"/>
                        <a:t>OpenMP</a:t>
                      </a:r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8814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082" y="1192924"/>
            <a:ext cx="10058400" cy="538753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11" y="428735"/>
            <a:ext cx="2744787" cy="1809968"/>
          </a:xfrm>
          <a:prstGeom prst="rect">
            <a:avLst/>
          </a:prstGeom>
        </p:spPr>
      </p:pic>
      <p:pic>
        <p:nvPicPr>
          <p:cNvPr id="7" name="Gráfico 6" descr="Cráneo">
            <a:extLst>
              <a:ext uri="{FF2B5EF4-FFF2-40B4-BE49-F238E27FC236}">
                <a16:creationId xmlns:a16="http://schemas.microsoft.com/office/drawing/2014/main" id="{C947340E-DF97-9F42-852A-943BB2170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09333" y="499533"/>
            <a:ext cx="6316133" cy="63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708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1306</Words>
  <Application>Microsoft Macintosh PowerPoint</Application>
  <PresentationFormat>Panorámica</PresentationFormat>
  <Paragraphs>554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Consolas</vt:lpstr>
      <vt:lpstr>Tema de Office</vt:lpstr>
      <vt:lpstr>Introducción a la programación de aceleradores gráficos</vt:lpstr>
      <vt:lpstr>Presentación de PowerPoint</vt:lpstr>
      <vt:lpstr>Presentación de PowerPoint</vt:lpstr>
      <vt:lpstr>Presentación de PowerPoint</vt:lpstr>
      <vt:lpstr>Presentación de PowerPoint</vt:lpstr>
      <vt:lpstr>Programando tarjetas gráficas</vt:lpstr>
      <vt:lpstr>Presentación de PowerPoint</vt:lpstr>
      <vt:lpstr>Presentación de PowerPoint</vt:lpstr>
      <vt:lpstr>Presentación de PowerPoint</vt:lpstr>
      <vt:lpstr>¿Cómo se ejecutan códigos en la GPU?</vt:lpstr>
      <vt:lpstr>¿Cómo se ejecutan códigos en la GPU?</vt:lpstr>
      <vt:lpstr>¿Cómo se ejecutan códigos en la GPU?</vt:lpstr>
      <vt:lpstr>¿Cómo se ejecutan códigos en la GPU?</vt:lpstr>
      <vt:lpstr>¿Cómo se ejecutan códigos en la GPU?</vt:lpstr>
      <vt:lpstr>¿Cómo se ejecutan códigos en la GPU?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#pragma acc…</vt:lpstr>
      <vt:lpstr>Presentación de PowerPoint</vt:lpstr>
      <vt:lpstr>#pragma acc data copy(x[0:N],y[0:N])</vt:lpstr>
      <vt:lpstr>#pragma acc data create(x[0:N])</vt:lpstr>
      <vt:lpstr>#pragma acc kernels</vt:lpstr>
      <vt:lpstr>#pragma acc loop</vt:lpstr>
      <vt:lpstr>Y si yo se más que el compilador…</vt:lpstr>
      <vt:lpstr>Y si yo se más que el compilador…</vt:lpstr>
      <vt:lpstr>¡No es tan simple como parece!</vt:lpstr>
      <vt:lpstr>¡No es tan simple como parece!</vt:lpstr>
      <vt:lpstr>¡No es tan simple como parece!</vt:lpstr>
      <vt:lpstr>¡No es tan simple como parece!</vt:lpstr>
      <vt:lpstr>Presentación de PowerPoint</vt:lpstr>
      <vt:lpstr>Ejercicios (con ayuda)</vt:lpstr>
      <vt:lpstr>Ejercicios (con ayuda)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 programación de aceleradores gráficos</dc:title>
  <dc:creator>Usuario de Microsoft Office</dc:creator>
  <cp:lastModifiedBy>Adrián Castelló Gimeno</cp:lastModifiedBy>
  <cp:revision>21</cp:revision>
  <dcterms:created xsi:type="dcterms:W3CDTF">2017-05-05T13:03:28Z</dcterms:created>
  <dcterms:modified xsi:type="dcterms:W3CDTF">2019-05-06T13:53:46Z</dcterms:modified>
</cp:coreProperties>
</file>